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charts/chart6.xml" ContentType="application/vnd.openxmlformats-officedocument.drawingml.chart+xml"/>
  <Override PartName="/ppt/charts/style6.xml" ContentType="application/vnd.ms-office.chartstyle+xml"/>
  <Override PartName="/ppt/charts/colors6.xml" ContentType="application/vnd.ms-office.chartcolorstyle+xml"/>
  <Override PartName="/ppt/charts/chart7.xml" ContentType="application/vnd.openxmlformats-officedocument.drawingml.chart+xml"/>
  <Override PartName="/ppt/charts/style7.xml" ContentType="application/vnd.ms-office.chartstyle+xml"/>
  <Override PartName="/ppt/charts/colors7.xml" ContentType="application/vnd.ms-office.chartcolorstyle+xml"/>
  <Override PartName="/ppt/charts/chart8.xml" ContentType="application/vnd.openxmlformats-officedocument.drawingml.chart+xml"/>
  <Override PartName="/ppt/charts/style8.xml" ContentType="application/vnd.ms-office.chartstyle+xml"/>
  <Override PartName="/ppt/charts/colors8.xml" ContentType="application/vnd.ms-office.chartcolorstyle+xml"/>
  <Override PartName="/ppt/charts/chart9.xml" ContentType="application/vnd.openxmlformats-officedocument.drawingml.chart+xml"/>
  <Override PartName="/ppt/charts/style9.xml" ContentType="application/vnd.ms-office.chartstyle+xml"/>
  <Override PartName="/ppt/charts/colors9.xml" ContentType="application/vnd.ms-office.chartcolorstyle+xml"/>
  <Override PartName="/ppt/charts/chart10.xml" ContentType="application/vnd.openxmlformats-officedocument.drawingml.chart+xml"/>
  <Override PartName="/ppt/charts/style10.xml" ContentType="application/vnd.ms-office.chartstyle+xml"/>
  <Override PartName="/ppt/charts/colors10.xml" ContentType="application/vnd.ms-office.chartcolorstyle+xml"/>
  <Override PartName="/ppt/charts/chart11.xml" ContentType="application/vnd.openxmlformats-officedocument.drawingml.chart+xml"/>
  <Override PartName="/ppt/charts/style11.xml" ContentType="application/vnd.ms-office.chartstyle+xml"/>
  <Override PartName="/ppt/charts/colors11.xml" ContentType="application/vnd.ms-office.chartcolorstyl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charts/chart12.xml" ContentType="application/vnd.openxmlformats-officedocument.drawingml.chart+xml"/>
  <Override PartName="/ppt/drawings/drawing1.xml" ContentType="application/vnd.openxmlformats-officedocument.drawingml.chartshapes+xml"/>
  <Override PartName="/ppt/charts/chart13.xml" ContentType="application/vnd.openxmlformats-officedocument.drawingml.chart+xml"/>
  <Override PartName="/ppt/drawings/drawing2.xml" ContentType="application/vnd.openxmlformats-officedocument.drawingml.chartshapes+xml"/>
  <Override PartName="/ppt/charts/chart14.xml" ContentType="application/vnd.openxmlformats-officedocument.drawingml.chart+xml"/>
  <Override PartName="/ppt/drawings/drawing3.xml" ContentType="application/vnd.openxmlformats-officedocument.drawingml.chartshapes+xml"/>
  <Override PartName="/ppt/charts/chart15.xml" ContentType="application/vnd.openxmlformats-officedocument.drawingml.chart+xml"/>
  <Override PartName="/ppt/drawings/drawing4.xml" ContentType="application/vnd.openxmlformats-officedocument.drawingml.chartshapes+xml"/>
  <Override PartName="/ppt/notesSlides/notesSlide11.xml" ContentType="application/vnd.openxmlformats-officedocument.presentationml.notesSlide+xml"/>
  <Override PartName="/ppt/charts/chart16.xml" ContentType="application/vnd.openxmlformats-officedocument.drawingml.chart+xml"/>
  <Override PartName="/ppt/drawings/drawing5.xml" ContentType="application/vnd.openxmlformats-officedocument.drawingml.chartshapes+xml"/>
  <Override PartName="/ppt/notesSlides/notesSlide12.xml" ContentType="application/vnd.openxmlformats-officedocument.presentationml.notesSlide+xml"/>
  <Override PartName="/ppt/charts/chart17.xml" ContentType="application/vnd.openxmlformats-officedocument.drawingml.chart+xml"/>
  <Override PartName="/ppt/charts/style12.xml" ContentType="application/vnd.ms-office.chartstyle+xml"/>
  <Override PartName="/ppt/charts/colors12.xml" ContentType="application/vnd.ms-office.chartcolorstyle+xml"/>
  <Override PartName="/ppt/drawings/drawing6.xml" ContentType="application/vnd.openxmlformats-officedocument.drawingml.chartshapes+xml"/>
  <Override PartName="/ppt/charts/chart18.xml" ContentType="application/vnd.openxmlformats-officedocument.drawingml.chart+xml"/>
  <Override PartName="/ppt/charts/style13.xml" ContentType="application/vnd.ms-office.chartstyle+xml"/>
  <Override PartName="/ppt/charts/colors13.xml" ContentType="application/vnd.ms-office.chartcolorstyle+xml"/>
  <Override PartName="/ppt/drawings/drawing7.xml" ContentType="application/vnd.openxmlformats-officedocument.drawingml.chartshapes+xml"/>
  <Override PartName="/ppt/charts/chart19.xml" ContentType="application/vnd.openxmlformats-officedocument.drawingml.chart+xml"/>
  <Override PartName="/ppt/charts/style14.xml" ContentType="application/vnd.ms-office.chartstyle+xml"/>
  <Override PartName="/ppt/charts/colors14.xml" ContentType="application/vnd.ms-office.chartcolorstyle+xml"/>
  <Override PartName="/ppt/drawings/drawing8.xml" ContentType="application/vnd.openxmlformats-officedocument.drawingml.chartshapes+xml"/>
  <Override PartName="/ppt/charts/chart20.xml" ContentType="application/vnd.openxmlformats-officedocument.drawingml.chart+xml"/>
  <Override PartName="/ppt/charts/style15.xml" ContentType="application/vnd.ms-office.chartstyle+xml"/>
  <Override PartName="/ppt/charts/colors15.xml" ContentType="application/vnd.ms-office.chartcolorstyle+xml"/>
  <Override PartName="/ppt/charts/chart21.xml" ContentType="application/vnd.openxmlformats-officedocument.drawingml.chart+xml"/>
  <Override PartName="/ppt/charts/style16.xml" ContentType="application/vnd.ms-office.chartstyle+xml"/>
  <Override PartName="/ppt/charts/colors16.xml" ContentType="application/vnd.ms-office.chartcolorstyle+xml"/>
  <Override PartName="/ppt/charts/chart22.xml" ContentType="application/vnd.openxmlformats-officedocument.drawingml.chart+xml"/>
  <Override PartName="/ppt/charts/style17.xml" ContentType="application/vnd.ms-office.chartstyle+xml"/>
  <Override PartName="/ppt/charts/colors17.xml" ContentType="application/vnd.ms-office.chartcolorstyle+xml"/>
  <Override PartName="/ppt/charts/chart23.xml" ContentType="application/vnd.openxmlformats-officedocument.drawingml.chart+xml"/>
  <Override PartName="/ppt/charts/style18.xml" ContentType="application/vnd.ms-office.chartstyle+xml"/>
  <Override PartName="/ppt/charts/colors18.xml" ContentType="application/vnd.ms-office.chartcolorstyle+xml"/>
  <Override PartName="/ppt/charts/chart24.xml" ContentType="application/vnd.openxmlformats-officedocument.drawingml.chart+xml"/>
  <Override PartName="/ppt/charts/style19.xml" ContentType="application/vnd.ms-office.chartstyle+xml"/>
  <Override PartName="/ppt/charts/colors19.xml" ContentType="application/vnd.ms-office.chartcolorstyle+xml"/>
  <Override PartName="/ppt/charts/chart25.xml" ContentType="application/vnd.openxmlformats-officedocument.drawingml.chart+xml"/>
  <Override PartName="/ppt/charts/style20.xml" ContentType="application/vnd.ms-office.chartstyle+xml"/>
  <Override PartName="/ppt/charts/colors20.xml" ContentType="application/vnd.ms-office.chartcolorstyle+xml"/>
  <Override PartName="/ppt/charts/chart26.xml" ContentType="application/vnd.openxmlformats-officedocument.drawingml.chart+xml"/>
  <Override PartName="/ppt/charts/style21.xml" ContentType="application/vnd.ms-office.chartstyle+xml"/>
  <Override PartName="/ppt/charts/colors21.xml" ContentType="application/vnd.ms-office.chartcolorstyle+xml"/>
  <Override PartName="/ppt/charts/chart27.xml" ContentType="application/vnd.openxmlformats-officedocument.drawingml.chart+xml"/>
  <Override PartName="/ppt/charts/style22.xml" ContentType="application/vnd.ms-office.chartstyle+xml"/>
  <Override PartName="/ppt/charts/colors22.xml" ContentType="application/vnd.ms-office.chartcolorstyl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4"/>
  </p:sldMasterIdLst>
  <p:notesMasterIdLst>
    <p:notesMasterId r:id="rId33"/>
  </p:notesMasterIdLst>
  <p:handoutMasterIdLst>
    <p:handoutMasterId r:id="rId34"/>
  </p:handoutMasterIdLst>
  <p:sldIdLst>
    <p:sldId id="257" r:id="rId5"/>
    <p:sldId id="259" r:id="rId6"/>
    <p:sldId id="260" r:id="rId7"/>
    <p:sldId id="272" r:id="rId8"/>
    <p:sldId id="669" r:id="rId9"/>
    <p:sldId id="665" r:id="rId10"/>
    <p:sldId id="273" r:id="rId11"/>
    <p:sldId id="271" r:id="rId12"/>
    <p:sldId id="262" r:id="rId13"/>
    <p:sldId id="666" r:id="rId14"/>
    <p:sldId id="667" r:id="rId15"/>
    <p:sldId id="668" r:id="rId16"/>
    <p:sldId id="650" r:id="rId17"/>
    <p:sldId id="610" r:id="rId18"/>
    <p:sldId id="651" r:id="rId19"/>
    <p:sldId id="593" r:id="rId20"/>
    <p:sldId id="653" r:id="rId21"/>
    <p:sldId id="654" r:id="rId22"/>
    <p:sldId id="630" r:id="rId23"/>
    <p:sldId id="631" r:id="rId24"/>
    <p:sldId id="655" r:id="rId25"/>
    <p:sldId id="656" r:id="rId26"/>
    <p:sldId id="659" r:id="rId27"/>
    <p:sldId id="657" r:id="rId28"/>
    <p:sldId id="660" r:id="rId29"/>
    <p:sldId id="661" r:id="rId30"/>
    <p:sldId id="662" r:id="rId31"/>
    <p:sldId id="663" r:id="rId3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guide id="3" pos="7296" userDrawn="1">
          <p15:clr>
            <a:srgbClr val="A4A3A4"/>
          </p15:clr>
        </p15:guide>
        <p15:guide id="4" orient="horz" pos="4128"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69900"/>
    <a:srgbClr val="0099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C63AD759-2164-4A5E-BCA6-89C8214C34C0}" v="224" dt="2025-07-28T13:22:57.598"/>
  </p1510:revLst>
</p1510:revInfo>
</file>

<file path=ppt/tableStyles.xml><?xml version="1.0" encoding="utf-8"?>
<a:tblStyleLst xmlns:a="http://schemas.openxmlformats.org/drawingml/2006/main" def="{3B4B98B0-60AC-42C2-AFA5-B58CD77FA1E5}">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70" d="100"/>
          <a:sy n="70" d="100"/>
        </p:scale>
        <p:origin x="501" y="48"/>
      </p:cViewPr>
      <p:guideLst>
        <p:guide orient="horz" pos="2160"/>
        <p:guide pos="3840"/>
        <p:guide pos="7296"/>
        <p:guide orient="horz" pos="4128"/>
      </p:guideLst>
    </p:cSldViewPr>
  </p:slideViewPr>
  <p:notesTextViewPr>
    <p:cViewPr>
      <p:scale>
        <a:sx n="1" d="1"/>
        <a:sy n="1" d="1"/>
      </p:scale>
      <p:origin x="0" y="0"/>
    </p:cViewPr>
  </p:notesText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microsoft.com/office/2016/11/relationships/changesInfo" Target="changesInfos/changesInfo1.xml"/><Relationship Id="rId21" Type="http://schemas.openxmlformats.org/officeDocument/2006/relationships/slide" Target="slides/slide17.xml"/><Relationship Id="rId34" Type="http://schemas.openxmlformats.org/officeDocument/2006/relationships/handoutMaster" Target="handoutMasters/handoutMaster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notesMaster" Target="notesMasters/notesMaster1.xml"/><Relationship Id="rId38"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theme" Target="theme/theme1.xml"/><Relationship Id="rId40" Type="http://schemas.microsoft.com/office/2015/10/relationships/revisionInfo" Target="revisionInfo.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presProps" Target="presProps.xml"/><Relationship Id="rId8" Type="http://schemas.openxmlformats.org/officeDocument/2006/relationships/slide" Target="slides/slide4.xml"/><Relationship Id="rId3" Type="http://schemas.openxmlformats.org/officeDocument/2006/relationships/customXml" Target="../customXml/item3.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heila Hibbs" userId="8029165c-9e81-444e-88d4-8f372607f783" providerId="ADAL" clId="{C63AD759-2164-4A5E-BCA6-89C8214C34C0}"/>
    <pc:docChg chg="undo custSel addSld delSld modSld sldOrd">
      <pc:chgData name="Sheila Hibbs" userId="8029165c-9e81-444e-88d4-8f372607f783" providerId="ADAL" clId="{C63AD759-2164-4A5E-BCA6-89C8214C34C0}" dt="2025-07-28T13:22:57.582" v="1967" actId="20577"/>
      <pc:docMkLst>
        <pc:docMk/>
      </pc:docMkLst>
      <pc:sldChg chg="modSp mod">
        <pc:chgData name="Sheila Hibbs" userId="8029165c-9e81-444e-88d4-8f372607f783" providerId="ADAL" clId="{C63AD759-2164-4A5E-BCA6-89C8214C34C0}" dt="2025-07-27T23:06:30.955" v="3" actId="20577"/>
        <pc:sldMkLst>
          <pc:docMk/>
          <pc:sldMk cId="384888077" sldId="260"/>
        </pc:sldMkLst>
        <pc:spChg chg="mod">
          <ac:chgData name="Sheila Hibbs" userId="8029165c-9e81-444e-88d4-8f372607f783" providerId="ADAL" clId="{C63AD759-2164-4A5E-BCA6-89C8214C34C0}" dt="2025-07-27T23:06:30.955" v="3" actId="20577"/>
          <ac:spMkLst>
            <pc:docMk/>
            <pc:sldMk cId="384888077" sldId="260"/>
            <ac:spMk id="3" creationId="{00000000-0000-0000-0000-000000000000}"/>
          </ac:spMkLst>
        </pc:spChg>
      </pc:sldChg>
      <pc:sldChg chg="modSp mod">
        <pc:chgData name="Sheila Hibbs" userId="8029165c-9e81-444e-88d4-8f372607f783" providerId="ADAL" clId="{C63AD759-2164-4A5E-BCA6-89C8214C34C0}" dt="2025-07-28T03:42:41.963" v="983" actId="20577"/>
        <pc:sldMkLst>
          <pc:docMk/>
          <pc:sldMk cId="3514341159" sldId="262"/>
        </pc:sldMkLst>
        <pc:graphicFrameChg chg="mod modGraphic">
          <ac:chgData name="Sheila Hibbs" userId="8029165c-9e81-444e-88d4-8f372607f783" providerId="ADAL" clId="{C63AD759-2164-4A5E-BCA6-89C8214C34C0}" dt="2025-07-28T03:26:43.806" v="928" actId="20577"/>
          <ac:graphicFrameMkLst>
            <pc:docMk/>
            <pc:sldMk cId="3514341159" sldId="262"/>
            <ac:graphicFrameMk id="5" creationId="{E64E02A6-9412-6B71-5CFB-E1A20C3E347D}"/>
          </ac:graphicFrameMkLst>
        </pc:graphicFrameChg>
        <pc:graphicFrameChg chg="modGraphic">
          <ac:chgData name="Sheila Hibbs" userId="8029165c-9e81-444e-88d4-8f372607f783" providerId="ADAL" clId="{C63AD759-2164-4A5E-BCA6-89C8214C34C0}" dt="2025-07-28T03:42:41.963" v="983" actId="20577"/>
          <ac:graphicFrameMkLst>
            <pc:docMk/>
            <pc:sldMk cId="3514341159" sldId="262"/>
            <ac:graphicFrameMk id="11" creationId="{F08E0E18-F53B-56E4-DC6D-4133C3006BA7}"/>
          </ac:graphicFrameMkLst>
        </pc:graphicFrameChg>
      </pc:sldChg>
      <pc:sldChg chg="delSp modSp mod">
        <pc:chgData name="Sheila Hibbs" userId="8029165c-9e81-444e-88d4-8f372607f783" providerId="ADAL" clId="{C63AD759-2164-4A5E-BCA6-89C8214C34C0}" dt="2025-07-28T03:19:58.729" v="851" actId="20577"/>
        <pc:sldMkLst>
          <pc:docMk/>
          <pc:sldMk cId="3794493570" sldId="271"/>
        </pc:sldMkLst>
        <pc:spChg chg="mod">
          <ac:chgData name="Sheila Hibbs" userId="8029165c-9e81-444e-88d4-8f372607f783" providerId="ADAL" clId="{C63AD759-2164-4A5E-BCA6-89C8214C34C0}" dt="2025-07-28T03:04:16.180" v="724" actId="21"/>
          <ac:spMkLst>
            <pc:docMk/>
            <pc:sldMk cId="3794493570" sldId="271"/>
            <ac:spMk id="4" creationId="{9EEBAC9F-D207-488C-9C0D-0F09CAC2B054}"/>
          </ac:spMkLst>
        </pc:spChg>
        <pc:spChg chg="mod">
          <ac:chgData name="Sheila Hibbs" userId="8029165c-9e81-444e-88d4-8f372607f783" providerId="ADAL" clId="{C63AD759-2164-4A5E-BCA6-89C8214C34C0}" dt="2025-07-28T03:18:23.931" v="840" actId="122"/>
          <ac:spMkLst>
            <pc:docMk/>
            <pc:sldMk cId="3794493570" sldId="271"/>
            <ac:spMk id="6" creationId="{00000000-0000-0000-0000-000000000000}"/>
          </ac:spMkLst>
        </pc:spChg>
        <pc:spChg chg="mod">
          <ac:chgData name="Sheila Hibbs" userId="8029165c-9e81-444e-88d4-8f372607f783" providerId="ADAL" clId="{C63AD759-2164-4A5E-BCA6-89C8214C34C0}" dt="2025-07-28T03:19:58.729" v="851" actId="20577"/>
          <ac:spMkLst>
            <pc:docMk/>
            <pc:sldMk cId="3794493570" sldId="271"/>
            <ac:spMk id="9" creationId="{00000000-0000-0000-0000-000000000000}"/>
          </ac:spMkLst>
        </pc:spChg>
        <pc:graphicFrameChg chg="mod">
          <ac:chgData name="Sheila Hibbs" userId="8029165c-9e81-444e-88d4-8f372607f783" providerId="ADAL" clId="{C63AD759-2164-4A5E-BCA6-89C8214C34C0}" dt="2025-07-28T03:19:26.660" v="846" actId="255"/>
          <ac:graphicFrameMkLst>
            <pc:docMk/>
            <pc:sldMk cId="3794493570" sldId="271"/>
            <ac:graphicFrameMk id="7" creationId="{10833F3D-4355-45D3-A714-BC9C51F2F16A}"/>
          </ac:graphicFrameMkLst>
        </pc:graphicFrameChg>
        <pc:graphicFrameChg chg="del">
          <ac:chgData name="Sheila Hibbs" userId="8029165c-9e81-444e-88d4-8f372607f783" providerId="ADAL" clId="{C63AD759-2164-4A5E-BCA6-89C8214C34C0}" dt="2025-07-28T03:03:50.032" v="721" actId="21"/>
          <ac:graphicFrameMkLst>
            <pc:docMk/>
            <pc:sldMk cId="3794493570" sldId="271"/>
            <ac:graphicFrameMk id="10" creationId="{AE821728-6604-4FDD-B6EE-DDED1458C3C2}"/>
          </ac:graphicFrameMkLst>
        </pc:graphicFrameChg>
      </pc:sldChg>
      <pc:sldChg chg="addSp delSp modSp mod">
        <pc:chgData name="Sheila Hibbs" userId="8029165c-9e81-444e-88d4-8f372607f783" providerId="ADAL" clId="{C63AD759-2164-4A5E-BCA6-89C8214C34C0}" dt="2025-07-28T02:52:59.252" v="620"/>
        <pc:sldMkLst>
          <pc:docMk/>
          <pc:sldMk cId="1889849522" sldId="272"/>
        </pc:sldMkLst>
        <pc:spChg chg="mod">
          <ac:chgData name="Sheila Hibbs" userId="8029165c-9e81-444e-88d4-8f372607f783" providerId="ADAL" clId="{C63AD759-2164-4A5E-BCA6-89C8214C34C0}" dt="2025-07-28T02:32:03.327" v="525" actId="14100"/>
          <ac:spMkLst>
            <pc:docMk/>
            <pc:sldMk cId="1889849522" sldId="272"/>
            <ac:spMk id="6" creationId="{00000000-0000-0000-0000-000000000000}"/>
          </ac:spMkLst>
        </pc:spChg>
        <pc:spChg chg="mod">
          <ac:chgData name="Sheila Hibbs" userId="8029165c-9e81-444e-88d4-8f372607f783" providerId="ADAL" clId="{C63AD759-2164-4A5E-BCA6-89C8214C34C0}" dt="2025-07-28T02:47:52.017" v="600" actId="6549"/>
          <ac:spMkLst>
            <pc:docMk/>
            <pc:sldMk cId="1889849522" sldId="272"/>
            <ac:spMk id="9" creationId="{00000000-0000-0000-0000-000000000000}"/>
          </ac:spMkLst>
        </pc:spChg>
        <pc:graphicFrameChg chg="mod">
          <ac:chgData name="Sheila Hibbs" userId="8029165c-9e81-444e-88d4-8f372607f783" providerId="ADAL" clId="{C63AD759-2164-4A5E-BCA6-89C8214C34C0}" dt="2025-07-28T02:50:35.649" v="613" actId="1076"/>
          <ac:graphicFrameMkLst>
            <pc:docMk/>
            <pc:sldMk cId="1889849522" sldId="272"/>
            <ac:graphicFrameMk id="7" creationId="{330D354D-BC56-4636-83E0-28E819B5371D}"/>
          </ac:graphicFrameMkLst>
        </pc:graphicFrameChg>
        <pc:graphicFrameChg chg="add mod">
          <ac:chgData name="Sheila Hibbs" userId="8029165c-9e81-444e-88d4-8f372607f783" providerId="ADAL" clId="{C63AD759-2164-4A5E-BCA6-89C8214C34C0}" dt="2025-07-28T02:52:34.490" v="619"/>
          <ac:graphicFrameMkLst>
            <pc:docMk/>
            <pc:sldMk cId="1889849522" sldId="272"/>
            <ac:graphicFrameMk id="8" creationId="{EBC0F12A-042F-8AC1-1695-19771F1C5B24}"/>
          </ac:graphicFrameMkLst>
        </pc:graphicFrameChg>
        <pc:graphicFrameChg chg="mod">
          <ac:chgData name="Sheila Hibbs" userId="8029165c-9e81-444e-88d4-8f372607f783" providerId="ADAL" clId="{C63AD759-2164-4A5E-BCA6-89C8214C34C0}" dt="2025-07-28T02:32:04.589" v="526" actId="14100"/>
          <ac:graphicFrameMkLst>
            <pc:docMk/>
            <pc:sldMk cId="1889849522" sldId="272"/>
            <ac:graphicFrameMk id="10" creationId="{EB22ABA7-6379-7193-B584-DAF61E82B558}"/>
          </ac:graphicFrameMkLst>
        </pc:graphicFrameChg>
        <pc:graphicFrameChg chg="mod">
          <ac:chgData name="Sheila Hibbs" userId="8029165c-9e81-444e-88d4-8f372607f783" providerId="ADAL" clId="{C63AD759-2164-4A5E-BCA6-89C8214C34C0}" dt="2025-07-28T02:52:59.252" v="620"/>
          <ac:graphicFrameMkLst>
            <pc:docMk/>
            <pc:sldMk cId="1889849522" sldId="272"/>
            <ac:graphicFrameMk id="22" creationId="{A4CEE9F4-FE94-1176-065A-EA0FB1875E5F}"/>
          </ac:graphicFrameMkLst>
        </pc:graphicFrameChg>
        <pc:picChg chg="add del mod">
          <ac:chgData name="Sheila Hibbs" userId="8029165c-9e81-444e-88d4-8f372607f783" providerId="ADAL" clId="{C63AD759-2164-4A5E-BCA6-89C8214C34C0}" dt="2025-07-28T02:32:02.006" v="524" actId="22"/>
          <ac:picMkLst>
            <pc:docMk/>
            <pc:sldMk cId="1889849522" sldId="272"/>
            <ac:picMk id="3" creationId="{7D286E42-4538-35AA-E88A-1DE5744BADCF}"/>
          </ac:picMkLst>
        </pc:picChg>
      </pc:sldChg>
      <pc:sldChg chg="addSp delSp modSp mod">
        <pc:chgData name="Sheila Hibbs" userId="8029165c-9e81-444e-88d4-8f372607f783" providerId="ADAL" clId="{C63AD759-2164-4A5E-BCA6-89C8214C34C0}" dt="2025-07-28T03:06:53.556" v="743"/>
        <pc:sldMkLst>
          <pc:docMk/>
          <pc:sldMk cId="988005899" sldId="273"/>
        </pc:sldMkLst>
        <pc:spChg chg="mod">
          <ac:chgData name="Sheila Hibbs" userId="8029165c-9e81-444e-88d4-8f372607f783" providerId="ADAL" clId="{C63AD759-2164-4A5E-BCA6-89C8214C34C0}" dt="2025-07-28T03:03:42.737" v="720" actId="6549"/>
          <ac:spMkLst>
            <pc:docMk/>
            <pc:sldMk cId="988005899" sldId="273"/>
            <ac:spMk id="4" creationId="{9EEBAC9F-D207-488C-9C0D-0F09CAC2B054}"/>
          </ac:spMkLst>
        </pc:spChg>
        <pc:spChg chg="add mod">
          <ac:chgData name="Sheila Hibbs" userId="8029165c-9e81-444e-88d4-8f372607f783" providerId="ADAL" clId="{C63AD759-2164-4A5E-BCA6-89C8214C34C0}" dt="2025-07-28T03:04:59.300" v="729" actId="207"/>
          <ac:spMkLst>
            <pc:docMk/>
            <pc:sldMk cId="988005899" sldId="273"/>
            <ac:spMk id="5" creationId="{7219EF07-F92A-3937-AA99-EC63E5E9301E}"/>
          </ac:spMkLst>
        </pc:spChg>
        <pc:spChg chg="mod">
          <ac:chgData name="Sheila Hibbs" userId="8029165c-9e81-444e-88d4-8f372607f783" providerId="ADAL" clId="{C63AD759-2164-4A5E-BCA6-89C8214C34C0}" dt="2025-07-28T02:59:13.187" v="705" actId="20577"/>
          <ac:spMkLst>
            <pc:docMk/>
            <pc:sldMk cId="988005899" sldId="273"/>
            <ac:spMk id="9" creationId="{00000000-0000-0000-0000-000000000000}"/>
          </ac:spMkLst>
        </pc:spChg>
        <pc:graphicFrameChg chg="add mod">
          <ac:chgData name="Sheila Hibbs" userId="8029165c-9e81-444e-88d4-8f372607f783" providerId="ADAL" clId="{C63AD759-2164-4A5E-BCA6-89C8214C34C0}" dt="2025-07-28T03:04:00.034" v="723" actId="1076"/>
          <ac:graphicFrameMkLst>
            <pc:docMk/>
            <pc:sldMk cId="988005899" sldId="273"/>
            <ac:graphicFrameMk id="2" creationId="{EA87D724-DD03-BDE6-04B7-360EF7B822FF}"/>
          </ac:graphicFrameMkLst>
        </pc:graphicFrameChg>
        <pc:graphicFrameChg chg="del">
          <ac:chgData name="Sheila Hibbs" userId="8029165c-9e81-444e-88d4-8f372607f783" providerId="ADAL" clId="{C63AD759-2164-4A5E-BCA6-89C8214C34C0}" dt="2025-07-28T03:03:38.210" v="719" actId="478"/>
          <ac:graphicFrameMkLst>
            <pc:docMk/>
            <pc:sldMk cId="988005899" sldId="273"/>
            <ac:graphicFrameMk id="7" creationId="{9FAE1519-6D5A-44C2-B12E-2348A1925217}"/>
          </ac:graphicFrameMkLst>
        </pc:graphicFrameChg>
        <pc:graphicFrameChg chg="mod">
          <ac:chgData name="Sheila Hibbs" userId="8029165c-9e81-444e-88d4-8f372607f783" providerId="ADAL" clId="{C63AD759-2164-4A5E-BCA6-89C8214C34C0}" dt="2025-07-28T03:06:53.556" v="743"/>
          <ac:graphicFrameMkLst>
            <pc:docMk/>
            <pc:sldMk cId="988005899" sldId="273"/>
            <ac:graphicFrameMk id="8" creationId="{4F8E1EF3-DCD0-4EED-A4FC-6E1C6038DDCC}"/>
          </ac:graphicFrameMkLst>
        </pc:graphicFrameChg>
      </pc:sldChg>
      <pc:sldChg chg="modSp mod">
        <pc:chgData name="Sheila Hibbs" userId="8029165c-9e81-444e-88d4-8f372607f783" providerId="ADAL" clId="{C63AD759-2164-4A5E-BCA6-89C8214C34C0}" dt="2025-07-28T12:34:37.377" v="1796" actId="20577"/>
        <pc:sldMkLst>
          <pc:docMk/>
          <pc:sldMk cId="0" sldId="593"/>
        </pc:sldMkLst>
        <pc:spChg chg="mod">
          <ac:chgData name="Sheila Hibbs" userId="8029165c-9e81-444e-88d4-8f372607f783" providerId="ADAL" clId="{C63AD759-2164-4A5E-BCA6-89C8214C34C0}" dt="2025-07-28T12:34:37.377" v="1796" actId="20577"/>
          <ac:spMkLst>
            <pc:docMk/>
            <pc:sldMk cId="0" sldId="593"/>
            <ac:spMk id="13316" creationId="{C5C377ED-EDBE-40B2-9DF5-DC560A5565CF}"/>
          </ac:spMkLst>
        </pc:spChg>
      </pc:sldChg>
      <pc:sldChg chg="del">
        <pc:chgData name="Sheila Hibbs" userId="8029165c-9e81-444e-88d4-8f372607f783" providerId="ADAL" clId="{C63AD759-2164-4A5E-BCA6-89C8214C34C0}" dt="2025-07-28T12:28:37.468" v="1788" actId="2696"/>
        <pc:sldMkLst>
          <pc:docMk/>
          <pc:sldMk cId="0" sldId="607"/>
        </pc:sldMkLst>
      </pc:sldChg>
      <pc:sldChg chg="addSp delSp modSp mod modClrScheme chgLayout">
        <pc:chgData name="Sheila Hibbs" userId="8029165c-9e81-444e-88d4-8f372607f783" providerId="ADAL" clId="{C63AD759-2164-4A5E-BCA6-89C8214C34C0}" dt="2025-07-28T12:28:09.739" v="1787" actId="20577"/>
        <pc:sldMkLst>
          <pc:docMk/>
          <pc:sldMk cId="1952292570" sldId="610"/>
        </pc:sldMkLst>
        <pc:spChg chg="add mod ord">
          <ac:chgData name="Sheila Hibbs" userId="8029165c-9e81-444e-88d4-8f372607f783" providerId="ADAL" clId="{C63AD759-2164-4A5E-BCA6-89C8214C34C0}" dt="2025-07-28T12:22:56.515" v="1500" actId="27636"/>
          <ac:spMkLst>
            <pc:docMk/>
            <pc:sldMk cId="1952292570" sldId="610"/>
            <ac:spMk id="3" creationId="{7A989002-1BBD-C426-6B76-D5DFA5649A07}"/>
          </ac:spMkLst>
        </pc:spChg>
        <pc:spChg chg="add mod ord">
          <ac:chgData name="Sheila Hibbs" userId="8029165c-9e81-444e-88d4-8f372607f783" providerId="ADAL" clId="{C63AD759-2164-4A5E-BCA6-89C8214C34C0}" dt="2025-07-28T12:28:09.739" v="1787" actId="20577"/>
          <ac:spMkLst>
            <pc:docMk/>
            <pc:sldMk cId="1952292570" sldId="610"/>
            <ac:spMk id="4" creationId="{64CAB662-C8A1-79E3-8C7E-F4A644369765}"/>
          </ac:spMkLst>
        </pc:spChg>
        <pc:spChg chg="mod">
          <ac:chgData name="Sheila Hibbs" userId="8029165c-9e81-444e-88d4-8f372607f783" providerId="ADAL" clId="{C63AD759-2164-4A5E-BCA6-89C8214C34C0}" dt="2025-07-28T12:22:53.371" v="1498" actId="21"/>
          <ac:spMkLst>
            <pc:docMk/>
            <pc:sldMk cId="1952292570" sldId="610"/>
            <ac:spMk id="9" creationId="{B5DE435F-CD45-4FDF-8B62-953B918BB1CE}"/>
          </ac:spMkLst>
        </pc:spChg>
        <pc:spChg chg="del">
          <ac:chgData name="Sheila Hibbs" userId="8029165c-9e81-444e-88d4-8f372607f783" providerId="ADAL" clId="{C63AD759-2164-4A5E-BCA6-89C8214C34C0}" dt="2025-07-28T12:22:17.435" v="1496" actId="478"/>
          <ac:spMkLst>
            <pc:docMk/>
            <pc:sldMk cId="1952292570" sldId="610"/>
            <ac:spMk id="17411" creationId="{7D62D815-E838-4AFF-8FB9-92D6015F9A2D}"/>
          </ac:spMkLst>
        </pc:spChg>
        <pc:graphicFrameChg chg="del">
          <ac:chgData name="Sheila Hibbs" userId="8029165c-9e81-444e-88d4-8f372607f783" providerId="ADAL" clId="{C63AD759-2164-4A5E-BCA6-89C8214C34C0}" dt="2025-07-28T12:22:06.606" v="1495" actId="478"/>
          <ac:graphicFrameMkLst>
            <pc:docMk/>
            <pc:sldMk cId="1952292570" sldId="610"/>
            <ac:graphicFrameMk id="2" creationId="{CAB9619E-EFE3-4FA9-A85B-BF89A4447460}"/>
          </ac:graphicFrameMkLst>
        </pc:graphicFrameChg>
      </pc:sldChg>
      <pc:sldChg chg="modSp mod">
        <pc:chgData name="Sheila Hibbs" userId="8029165c-9e81-444e-88d4-8f372607f783" providerId="ADAL" clId="{C63AD759-2164-4A5E-BCA6-89C8214C34C0}" dt="2025-07-28T13:21:39.308" v="1959" actId="20577"/>
        <pc:sldMkLst>
          <pc:docMk/>
          <pc:sldMk cId="0" sldId="630"/>
        </pc:sldMkLst>
        <pc:spChg chg="mod">
          <ac:chgData name="Sheila Hibbs" userId="8029165c-9e81-444e-88d4-8f372607f783" providerId="ADAL" clId="{C63AD759-2164-4A5E-BCA6-89C8214C34C0}" dt="2025-07-28T13:21:39.308" v="1959" actId="20577"/>
          <ac:spMkLst>
            <pc:docMk/>
            <pc:sldMk cId="0" sldId="630"/>
            <ac:spMk id="7" creationId="{6EABA169-C36D-4569-A27D-7334E37DBCFD}"/>
          </ac:spMkLst>
        </pc:spChg>
        <pc:graphicFrameChg chg="mod">
          <ac:chgData name="Sheila Hibbs" userId="8029165c-9e81-444e-88d4-8f372607f783" providerId="ADAL" clId="{C63AD759-2164-4A5E-BCA6-89C8214C34C0}" dt="2025-07-28T12:39:23.353" v="1826" actId="207"/>
          <ac:graphicFrameMkLst>
            <pc:docMk/>
            <pc:sldMk cId="0" sldId="630"/>
            <ac:graphicFrameMk id="2" creationId="{F16A5295-A1C3-4F22-8149-3D8C0E62D00D}"/>
          </ac:graphicFrameMkLst>
        </pc:graphicFrameChg>
      </pc:sldChg>
      <pc:sldChg chg="modSp mod">
        <pc:chgData name="Sheila Hibbs" userId="8029165c-9e81-444e-88d4-8f372607f783" providerId="ADAL" clId="{C63AD759-2164-4A5E-BCA6-89C8214C34C0}" dt="2025-07-28T12:42:13.519" v="1836" actId="20577"/>
        <pc:sldMkLst>
          <pc:docMk/>
          <pc:sldMk cId="0" sldId="631"/>
        </pc:sldMkLst>
        <pc:spChg chg="mod">
          <ac:chgData name="Sheila Hibbs" userId="8029165c-9e81-444e-88d4-8f372607f783" providerId="ADAL" clId="{C63AD759-2164-4A5E-BCA6-89C8214C34C0}" dt="2025-07-28T12:42:13.519" v="1836" actId="20577"/>
          <ac:spMkLst>
            <pc:docMk/>
            <pc:sldMk cId="0" sldId="631"/>
            <ac:spMk id="7" creationId="{7971D08C-0185-4521-82F3-136C5E30F491}"/>
          </ac:spMkLst>
        </pc:spChg>
      </pc:sldChg>
      <pc:sldChg chg="modSp mod">
        <pc:chgData name="Sheila Hibbs" userId="8029165c-9e81-444e-88d4-8f372607f783" providerId="ADAL" clId="{C63AD759-2164-4A5E-BCA6-89C8214C34C0}" dt="2025-07-28T04:12:01.024" v="1494" actId="20577"/>
        <pc:sldMkLst>
          <pc:docMk/>
          <pc:sldMk cId="2215734745" sldId="650"/>
        </pc:sldMkLst>
        <pc:spChg chg="mod">
          <ac:chgData name="Sheila Hibbs" userId="8029165c-9e81-444e-88d4-8f372607f783" providerId="ADAL" clId="{C63AD759-2164-4A5E-BCA6-89C8214C34C0}" dt="2025-07-28T04:12:01.024" v="1494" actId="20577"/>
          <ac:spMkLst>
            <pc:docMk/>
            <pc:sldMk cId="2215734745" sldId="650"/>
            <ac:spMk id="3" creationId="{00000000-0000-0000-0000-000000000000}"/>
          </ac:spMkLst>
        </pc:spChg>
      </pc:sldChg>
      <pc:sldChg chg="modSp mod">
        <pc:chgData name="Sheila Hibbs" userId="8029165c-9e81-444e-88d4-8f372607f783" providerId="ADAL" clId="{C63AD759-2164-4A5E-BCA6-89C8214C34C0}" dt="2025-07-28T12:36:48.728" v="1807" actId="20577"/>
        <pc:sldMkLst>
          <pc:docMk/>
          <pc:sldMk cId="4011837159" sldId="653"/>
        </pc:sldMkLst>
        <pc:spChg chg="mod">
          <ac:chgData name="Sheila Hibbs" userId="8029165c-9e81-444e-88d4-8f372607f783" providerId="ADAL" clId="{C63AD759-2164-4A5E-BCA6-89C8214C34C0}" dt="2025-07-28T12:36:48.728" v="1807" actId="20577"/>
          <ac:spMkLst>
            <pc:docMk/>
            <pc:sldMk cId="4011837159" sldId="653"/>
            <ac:spMk id="13316" creationId="{C5C377ED-EDBE-40B2-9DF5-DC560A5565CF}"/>
          </ac:spMkLst>
        </pc:spChg>
      </pc:sldChg>
      <pc:sldChg chg="modSp mod">
        <pc:chgData name="Sheila Hibbs" userId="8029165c-9e81-444e-88d4-8f372607f783" providerId="ADAL" clId="{C63AD759-2164-4A5E-BCA6-89C8214C34C0}" dt="2025-07-28T12:38:20.166" v="1818" actId="27918"/>
        <pc:sldMkLst>
          <pc:docMk/>
          <pc:sldMk cId="488036987" sldId="654"/>
        </pc:sldMkLst>
        <pc:spChg chg="mod">
          <ac:chgData name="Sheila Hibbs" userId="8029165c-9e81-444e-88d4-8f372607f783" providerId="ADAL" clId="{C63AD759-2164-4A5E-BCA6-89C8214C34C0}" dt="2025-07-28T12:37:13.801" v="1809" actId="20577"/>
          <ac:spMkLst>
            <pc:docMk/>
            <pc:sldMk cId="488036987" sldId="654"/>
            <ac:spMk id="13316" creationId="{C5C377ED-EDBE-40B2-9DF5-DC560A5565CF}"/>
          </ac:spMkLst>
        </pc:spChg>
      </pc:sldChg>
      <pc:sldChg chg="modSp mod">
        <pc:chgData name="Sheila Hibbs" userId="8029165c-9e81-444e-88d4-8f372607f783" providerId="ADAL" clId="{C63AD759-2164-4A5E-BCA6-89C8214C34C0}" dt="2025-07-28T13:21:58.152" v="1963" actId="20577"/>
        <pc:sldMkLst>
          <pc:docMk/>
          <pc:sldMk cId="3713540239" sldId="655"/>
        </pc:sldMkLst>
        <pc:spChg chg="mod">
          <ac:chgData name="Sheila Hibbs" userId="8029165c-9e81-444e-88d4-8f372607f783" providerId="ADAL" clId="{C63AD759-2164-4A5E-BCA6-89C8214C34C0}" dt="2025-07-28T13:21:58.152" v="1963" actId="20577"/>
          <ac:spMkLst>
            <pc:docMk/>
            <pc:sldMk cId="3713540239" sldId="655"/>
            <ac:spMk id="3" creationId="{00000000-0000-0000-0000-000000000000}"/>
          </ac:spMkLst>
        </pc:spChg>
      </pc:sldChg>
      <pc:sldChg chg="mod">
        <pc:chgData name="Sheila Hibbs" userId="8029165c-9e81-444e-88d4-8f372607f783" providerId="ADAL" clId="{C63AD759-2164-4A5E-BCA6-89C8214C34C0}" dt="2025-07-28T12:49:49.033" v="1846" actId="27918"/>
        <pc:sldMkLst>
          <pc:docMk/>
          <pc:sldMk cId="3250094403" sldId="656"/>
        </pc:sldMkLst>
      </pc:sldChg>
      <pc:sldChg chg="modSp mod">
        <pc:chgData name="Sheila Hibbs" userId="8029165c-9e81-444e-88d4-8f372607f783" providerId="ADAL" clId="{C63AD759-2164-4A5E-BCA6-89C8214C34C0}" dt="2025-07-28T13:22:57.582" v="1967" actId="20577"/>
        <pc:sldMkLst>
          <pc:docMk/>
          <pc:sldMk cId="1870530544" sldId="657"/>
        </pc:sldMkLst>
        <pc:graphicFrameChg chg="mod">
          <ac:chgData name="Sheila Hibbs" userId="8029165c-9e81-444e-88d4-8f372607f783" providerId="ADAL" clId="{C63AD759-2164-4A5E-BCA6-89C8214C34C0}" dt="2025-07-28T13:22:57.582" v="1967" actId="20577"/>
          <ac:graphicFrameMkLst>
            <pc:docMk/>
            <pc:sldMk cId="1870530544" sldId="657"/>
            <ac:graphicFrameMk id="18" creationId="{D5CF7BF5-53B4-4E34-89C3-23939E3F8603}"/>
          </ac:graphicFrameMkLst>
        </pc:graphicFrameChg>
      </pc:sldChg>
      <pc:sldChg chg="modSp mod">
        <pc:chgData name="Sheila Hibbs" userId="8029165c-9e81-444e-88d4-8f372607f783" providerId="ADAL" clId="{C63AD759-2164-4A5E-BCA6-89C8214C34C0}" dt="2025-07-28T12:53:19.676" v="1859"/>
        <pc:sldMkLst>
          <pc:docMk/>
          <pc:sldMk cId="2494458206" sldId="659"/>
        </pc:sldMkLst>
        <pc:graphicFrameChg chg="mod">
          <ac:chgData name="Sheila Hibbs" userId="8029165c-9e81-444e-88d4-8f372607f783" providerId="ADAL" clId="{C63AD759-2164-4A5E-BCA6-89C8214C34C0}" dt="2025-07-28T12:53:19.676" v="1859"/>
          <ac:graphicFrameMkLst>
            <pc:docMk/>
            <pc:sldMk cId="2494458206" sldId="659"/>
            <ac:graphicFrameMk id="8" creationId="{E1C2C289-A891-4615-97FB-264B40D3885F}"/>
          </ac:graphicFrameMkLst>
        </pc:graphicFrameChg>
      </pc:sldChg>
      <pc:sldChg chg="addSp delSp modSp mod">
        <pc:chgData name="Sheila Hibbs" userId="8029165c-9e81-444e-88d4-8f372607f783" providerId="ADAL" clId="{C63AD759-2164-4A5E-BCA6-89C8214C34C0}" dt="2025-07-28T12:58:37.038" v="1897" actId="27918"/>
        <pc:sldMkLst>
          <pc:docMk/>
          <pc:sldMk cId="633624403" sldId="660"/>
        </pc:sldMkLst>
        <pc:spChg chg="add mod">
          <ac:chgData name="Sheila Hibbs" userId="8029165c-9e81-444e-88d4-8f372607f783" providerId="ADAL" clId="{C63AD759-2164-4A5E-BCA6-89C8214C34C0}" dt="2025-07-28T12:57:59.978" v="1893" actId="1076"/>
          <ac:spMkLst>
            <pc:docMk/>
            <pc:sldMk cId="633624403" sldId="660"/>
            <ac:spMk id="4" creationId="{147B3F49-E418-77DD-E8D8-180778203DD9}"/>
          </ac:spMkLst>
        </pc:spChg>
        <pc:graphicFrameChg chg="del">
          <ac:chgData name="Sheila Hibbs" userId="8029165c-9e81-444e-88d4-8f372607f783" providerId="ADAL" clId="{C63AD759-2164-4A5E-BCA6-89C8214C34C0}" dt="2025-07-28T12:56:43.361" v="1874" actId="478"/>
          <ac:graphicFrameMkLst>
            <pc:docMk/>
            <pc:sldMk cId="633624403" sldId="660"/>
            <ac:graphicFrameMk id="13" creationId="{567FE8D3-05A2-4A32-B0B6-58B86C42E580}"/>
          </ac:graphicFrameMkLst>
        </pc:graphicFrameChg>
        <pc:graphicFrameChg chg="mod">
          <ac:chgData name="Sheila Hibbs" userId="8029165c-9e81-444e-88d4-8f372607f783" providerId="ADAL" clId="{C63AD759-2164-4A5E-BCA6-89C8214C34C0}" dt="2025-07-28T12:57:15.599" v="1881"/>
          <ac:graphicFrameMkLst>
            <pc:docMk/>
            <pc:sldMk cId="633624403" sldId="660"/>
            <ac:graphicFrameMk id="18" creationId="{C1E22889-6E83-4F51-A4C8-97F7E4298C9A}"/>
          </ac:graphicFrameMkLst>
        </pc:graphicFrameChg>
      </pc:sldChg>
      <pc:sldChg chg="mod">
        <pc:chgData name="Sheila Hibbs" userId="8029165c-9e81-444e-88d4-8f372607f783" providerId="ADAL" clId="{C63AD759-2164-4A5E-BCA6-89C8214C34C0}" dt="2025-07-28T13:00:38.399" v="1906" actId="27918"/>
        <pc:sldMkLst>
          <pc:docMk/>
          <pc:sldMk cId="3823190794" sldId="661"/>
        </pc:sldMkLst>
      </pc:sldChg>
      <pc:sldChg chg="modSp mod">
        <pc:chgData name="Sheila Hibbs" userId="8029165c-9e81-444e-88d4-8f372607f783" providerId="ADAL" clId="{C63AD759-2164-4A5E-BCA6-89C8214C34C0}" dt="2025-07-28T13:04:21.319" v="1927" actId="20577"/>
        <pc:sldMkLst>
          <pc:docMk/>
          <pc:sldMk cId="2597342574" sldId="662"/>
        </pc:sldMkLst>
        <pc:graphicFrameChg chg="modGraphic">
          <ac:chgData name="Sheila Hibbs" userId="8029165c-9e81-444e-88d4-8f372607f783" providerId="ADAL" clId="{C63AD759-2164-4A5E-BCA6-89C8214C34C0}" dt="2025-07-28T13:04:21.319" v="1927" actId="20577"/>
          <ac:graphicFrameMkLst>
            <pc:docMk/>
            <pc:sldMk cId="2597342574" sldId="662"/>
            <ac:graphicFrameMk id="11" creationId="{D7385B79-6EF2-4769-9BEA-A1856669285C}"/>
          </ac:graphicFrameMkLst>
        </pc:graphicFrameChg>
      </pc:sldChg>
      <pc:sldChg chg="modSp mod">
        <pc:chgData name="Sheila Hibbs" userId="8029165c-9e81-444e-88d4-8f372607f783" providerId="ADAL" clId="{C63AD759-2164-4A5E-BCA6-89C8214C34C0}" dt="2025-07-28T13:11:34.378" v="1957" actId="20577"/>
        <pc:sldMkLst>
          <pc:docMk/>
          <pc:sldMk cId="608766597" sldId="663"/>
        </pc:sldMkLst>
        <pc:graphicFrameChg chg="mod">
          <ac:chgData name="Sheila Hibbs" userId="8029165c-9e81-444e-88d4-8f372607f783" providerId="ADAL" clId="{C63AD759-2164-4A5E-BCA6-89C8214C34C0}" dt="2025-07-28T13:11:34.378" v="1957" actId="20577"/>
          <ac:graphicFrameMkLst>
            <pc:docMk/>
            <pc:sldMk cId="608766597" sldId="663"/>
            <ac:graphicFrameMk id="8" creationId="{7BBFB427-DA10-46BE-A22D-FDD6A5775E23}"/>
          </ac:graphicFrameMkLst>
        </pc:graphicFrameChg>
      </pc:sldChg>
      <pc:sldChg chg="addSp modSp mod ord">
        <pc:chgData name="Sheila Hibbs" userId="8029165c-9e81-444e-88d4-8f372607f783" providerId="ADAL" clId="{C63AD759-2164-4A5E-BCA6-89C8214C34C0}" dt="2025-07-28T02:58:40.278" v="692"/>
        <pc:sldMkLst>
          <pc:docMk/>
          <pc:sldMk cId="3541130408" sldId="665"/>
        </pc:sldMkLst>
        <pc:spChg chg="mod">
          <ac:chgData name="Sheila Hibbs" userId="8029165c-9e81-444e-88d4-8f372607f783" providerId="ADAL" clId="{C63AD759-2164-4A5E-BCA6-89C8214C34C0}" dt="2025-07-27T23:37:23.516" v="131" actId="1076"/>
          <ac:spMkLst>
            <pc:docMk/>
            <pc:sldMk cId="3541130408" sldId="665"/>
            <ac:spMk id="2" creationId="{694DE7CD-B7AE-B338-EE92-AB263A62498B}"/>
          </ac:spMkLst>
        </pc:spChg>
        <pc:spChg chg="add mod">
          <ac:chgData name="Sheila Hibbs" userId="8029165c-9e81-444e-88d4-8f372607f783" providerId="ADAL" clId="{C63AD759-2164-4A5E-BCA6-89C8214C34C0}" dt="2025-07-27T23:40:59.829" v="246" actId="1076"/>
          <ac:spMkLst>
            <pc:docMk/>
            <pc:sldMk cId="3541130408" sldId="665"/>
            <ac:spMk id="3" creationId="{21136993-6616-31CD-5693-060C27A03C4B}"/>
          </ac:spMkLst>
        </pc:spChg>
        <pc:spChg chg="mod">
          <ac:chgData name="Sheila Hibbs" userId="8029165c-9e81-444e-88d4-8f372607f783" providerId="ADAL" clId="{C63AD759-2164-4A5E-BCA6-89C8214C34C0}" dt="2025-07-27T23:38:56.974" v="138" actId="1076"/>
          <ac:spMkLst>
            <pc:docMk/>
            <pc:sldMk cId="3541130408" sldId="665"/>
            <ac:spMk id="9" creationId="{00000000-0000-0000-0000-000000000000}"/>
          </ac:spMkLst>
        </pc:spChg>
        <pc:graphicFrameChg chg="mod">
          <ac:chgData name="Sheila Hibbs" userId="8029165c-9e81-444e-88d4-8f372607f783" providerId="ADAL" clId="{C63AD759-2164-4A5E-BCA6-89C8214C34C0}" dt="2025-07-28T02:56:40.813" v="686" actId="255"/>
          <ac:graphicFrameMkLst>
            <pc:docMk/>
            <pc:sldMk cId="3541130408" sldId="665"/>
            <ac:graphicFrameMk id="7" creationId="{27090BB8-5E93-EBCA-70D1-1C9FF3C9D21C}"/>
          </ac:graphicFrameMkLst>
        </pc:graphicFrameChg>
      </pc:sldChg>
      <pc:sldChg chg="modSp mod">
        <pc:chgData name="Sheila Hibbs" userId="8029165c-9e81-444e-88d4-8f372607f783" providerId="ADAL" clId="{C63AD759-2164-4A5E-BCA6-89C8214C34C0}" dt="2025-07-28T03:48:31.589" v="1095" actId="20577"/>
        <pc:sldMkLst>
          <pc:docMk/>
          <pc:sldMk cId="1132289368" sldId="666"/>
        </pc:sldMkLst>
        <pc:graphicFrameChg chg="modGraphic">
          <ac:chgData name="Sheila Hibbs" userId="8029165c-9e81-444e-88d4-8f372607f783" providerId="ADAL" clId="{C63AD759-2164-4A5E-BCA6-89C8214C34C0}" dt="2025-07-28T03:46:06.406" v="1051" actId="20577"/>
          <ac:graphicFrameMkLst>
            <pc:docMk/>
            <pc:sldMk cId="1132289368" sldId="666"/>
            <ac:graphicFrameMk id="5" creationId="{E64E02A6-9412-6B71-5CFB-E1A20C3E347D}"/>
          </ac:graphicFrameMkLst>
        </pc:graphicFrameChg>
        <pc:graphicFrameChg chg="modGraphic">
          <ac:chgData name="Sheila Hibbs" userId="8029165c-9e81-444e-88d4-8f372607f783" providerId="ADAL" clId="{C63AD759-2164-4A5E-BCA6-89C8214C34C0}" dt="2025-07-28T03:48:31.589" v="1095" actId="20577"/>
          <ac:graphicFrameMkLst>
            <pc:docMk/>
            <pc:sldMk cId="1132289368" sldId="666"/>
            <ac:graphicFrameMk id="11" creationId="{F08E0E18-F53B-56E4-DC6D-4133C3006BA7}"/>
          </ac:graphicFrameMkLst>
        </pc:graphicFrameChg>
      </pc:sldChg>
      <pc:sldChg chg="modSp mod">
        <pc:chgData name="Sheila Hibbs" userId="8029165c-9e81-444e-88d4-8f372607f783" providerId="ADAL" clId="{C63AD759-2164-4A5E-BCA6-89C8214C34C0}" dt="2025-07-28T03:52:14.462" v="1158" actId="20577"/>
        <pc:sldMkLst>
          <pc:docMk/>
          <pc:sldMk cId="3912163220" sldId="667"/>
        </pc:sldMkLst>
        <pc:graphicFrameChg chg="modGraphic">
          <ac:chgData name="Sheila Hibbs" userId="8029165c-9e81-444e-88d4-8f372607f783" providerId="ADAL" clId="{C63AD759-2164-4A5E-BCA6-89C8214C34C0}" dt="2025-07-28T03:52:14.462" v="1158" actId="20577"/>
          <ac:graphicFrameMkLst>
            <pc:docMk/>
            <pc:sldMk cId="3912163220" sldId="667"/>
            <ac:graphicFrameMk id="5" creationId="{E64E02A6-9412-6B71-5CFB-E1A20C3E347D}"/>
          </ac:graphicFrameMkLst>
        </pc:graphicFrameChg>
      </pc:sldChg>
      <pc:sldChg chg="addSp delSp modSp mod">
        <pc:chgData name="Sheila Hibbs" userId="8029165c-9e81-444e-88d4-8f372607f783" providerId="ADAL" clId="{C63AD759-2164-4A5E-BCA6-89C8214C34C0}" dt="2025-07-28T04:11:33.426" v="1490" actId="20577"/>
        <pc:sldMkLst>
          <pc:docMk/>
          <pc:sldMk cId="1344607693" sldId="668"/>
        </pc:sldMkLst>
        <pc:spChg chg="mod">
          <ac:chgData name="Sheila Hibbs" userId="8029165c-9e81-444e-88d4-8f372607f783" providerId="ADAL" clId="{C63AD759-2164-4A5E-BCA6-89C8214C34C0}" dt="2025-07-28T04:10:30.748" v="1371" actId="255"/>
          <ac:spMkLst>
            <pc:docMk/>
            <pc:sldMk cId="1344607693" sldId="668"/>
            <ac:spMk id="2" creationId="{00000000-0000-0000-0000-000000000000}"/>
          </ac:spMkLst>
        </pc:spChg>
        <pc:spChg chg="add del mod">
          <ac:chgData name="Sheila Hibbs" userId="8029165c-9e81-444e-88d4-8f372607f783" providerId="ADAL" clId="{C63AD759-2164-4A5E-BCA6-89C8214C34C0}" dt="2025-07-28T03:55:04.757" v="1167" actId="3680"/>
          <ac:spMkLst>
            <pc:docMk/>
            <pc:sldMk cId="1344607693" sldId="668"/>
            <ac:spMk id="7" creationId="{1AE2D7AA-71C1-5357-F7E7-1153C4AC02A7}"/>
          </ac:spMkLst>
        </pc:spChg>
        <pc:spChg chg="add del mod">
          <ac:chgData name="Sheila Hibbs" userId="8029165c-9e81-444e-88d4-8f372607f783" providerId="ADAL" clId="{C63AD759-2164-4A5E-BCA6-89C8214C34C0}" dt="2025-07-28T04:01:09.924" v="1278" actId="931"/>
          <ac:spMkLst>
            <pc:docMk/>
            <pc:sldMk cId="1344607693" sldId="668"/>
            <ac:spMk id="10" creationId="{49DB91B1-8C4B-4102-ADC7-796300E9BB24}"/>
          </ac:spMkLst>
        </pc:spChg>
        <pc:graphicFrameChg chg="del">
          <ac:chgData name="Sheila Hibbs" userId="8029165c-9e81-444e-88d4-8f372607f783" providerId="ADAL" clId="{C63AD759-2164-4A5E-BCA6-89C8214C34C0}" dt="2025-07-28T04:01:34.511" v="1284" actId="478"/>
          <ac:graphicFrameMkLst>
            <pc:docMk/>
            <pc:sldMk cId="1344607693" sldId="668"/>
            <ac:graphicFrameMk id="6" creationId="{4B33ADA5-B53B-AB00-0947-038E654119BB}"/>
          </ac:graphicFrameMkLst>
        </pc:graphicFrameChg>
        <pc:graphicFrameChg chg="add del mod ord modGraphic">
          <ac:chgData name="Sheila Hibbs" userId="8029165c-9e81-444e-88d4-8f372607f783" providerId="ADAL" clId="{C63AD759-2164-4A5E-BCA6-89C8214C34C0}" dt="2025-07-28T04:00:31.456" v="1277" actId="478"/>
          <ac:graphicFrameMkLst>
            <pc:docMk/>
            <pc:sldMk cId="1344607693" sldId="668"/>
            <ac:graphicFrameMk id="8" creationId="{2413DAEC-A25A-2882-DCC7-4E8FA22C17A3}"/>
          </ac:graphicFrameMkLst>
        </pc:graphicFrameChg>
        <pc:graphicFrameChg chg="del modGraphic">
          <ac:chgData name="Sheila Hibbs" userId="8029165c-9e81-444e-88d4-8f372607f783" providerId="ADAL" clId="{C63AD759-2164-4A5E-BCA6-89C8214C34C0}" dt="2025-07-28T03:53:26.737" v="1161" actId="478"/>
          <ac:graphicFrameMkLst>
            <pc:docMk/>
            <pc:sldMk cId="1344607693" sldId="668"/>
            <ac:graphicFrameMk id="11" creationId="{F08E0E18-F53B-56E4-DC6D-4133C3006BA7}"/>
          </ac:graphicFrameMkLst>
        </pc:graphicFrameChg>
        <pc:graphicFrameChg chg="add mod modGraphic">
          <ac:chgData name="Sheila Hibbs" userId="8029165c-9e81-444e-88d4-8f372607f783" providerId="ADAL" clId="{C63AD759-2164-4A5E-BCA6-89C8214C34C0}" dt="2025-07-28T04:11:33.426" v="1490" actId="20577"/>
          <ac:graphicFrameMkLst>
            <pc:docMk/>
            <pc:sldMk cId="1344607693" sldId="668"/>
            <ac:graphicFrameMk id="14" creationId="{05E69CD2-CC8B-2A8F-D1FF-00F10FB0D272}"/>
          </ac:graphicFrameMkLst>
        </pc:graphicFrameChg>
        <pc:picChg chg="add del mod">
          <ac:chgData name="Sheila Hibbs" userId="8029165c-9e81-444e-88d4-8f372607f783" providerId="ADAL" clId="{C63AD759-2164-4A5E-BCA6-89C8214C34C0}" dt="2025-07-28T03:54:24.467" v="1165" actId="478"/>
          <ac:picMkLst>
            <pc:docMk/>
            <pc:sldMk cId="1344607693" sldId="668"/>
            <ac:picMk id="4" creationId="{3AD19A56-F294-FF2E-7B0E-B06FB8E64908}"/>
          </ac:picMkLst>
        </pc:picChg>
        <pc:picChg chg="add mod">
          <ac:chgData name="Sheila Hibbs" userId="8029165c-9e81-444e-88d4-8f372607f783" providerId="ADAL" clId="{C63AD759-2164-4A5E-BCA6-89C8214C34C0}" dt="2025-07-28T04:01:23.211" v="1283" actId="1076"/>
          <ac:picMkLst>
            <pc:docMk/>
            <pc:sldMk cId="1344607693" sldId="668"/>
            <ac:picMk id="13" creationId="{9E00E6FA-AA97-4DD2-3B8F-AAFE2530A67B}"/>
          </ac:picMkLst>
        </pc:picChg>
      </pc:sldChg>
      <pc:sldChg chg="modSp add mod">
        <pc:chgData name="Sheila Hibbs" userId="8029165c-9e81-444e-88d4-8f372607f783" providerId="ADAL" clId="{C63AD759-2164-4A5E-BCA6-89C8214C34C0}" dt="2025-07-28T02:57:27.292" v="690" actId="255"/>
        <pc:sldMkLst>
          <pc:docMk/>
          <pc:sldMk cId="1250739339" sldId="669"/>
        </pc:sldMkLst>
        <pc:graphicFrameChg chg="mod">
          <ac:chgData name="Sheila Hibbs" userId="8029165c-9e81-444e-88d4-8f372607f783" providerId="ADAL" clId="{C63AD759-2164-4A5E-BCA6-89C8214C34C0}" dt="2025-07-28T00:50:11.990" v="367" actId="1076"/>
          <ac:graphicFrameMkLst>
            <pc:docMk/>
            <pc:sldMk cId="1250739339" sldId="669"/>
            <ac:graphicFrameMk id="7" creationId="{B9A17D52-AF17-BBCE-12C3-5FB22887F0DA}"/>
          </ac:graphicFrameMkLst>
        </pc:graphicFrameChg>
        <pc:graphicFrameChg chg="mod">
          <ac:chgData name="Sheila Hibbs" userId="8029165c-9e81-444e-88d4-8f372607f783" providerId="ADAL" clId="{C63AD759-2164-4A5E-BCA6-89C8214C34C0}" dt="2025-07-28T02:57:27.292" v="690" actId="255"/>
          <ac:graphicFrameMkLst>
            <pc:docMk/>
            <pc:sldMk cId="1250739339" sldId="669"/>
            <ac:graphicFrameMk id="22" creationId="{F2226037-E608-394A-0304-581891D9CDA1}"/>
          </ac:graphicFrameMkLst>
        </pc:graphicFrameChg>
      </pc:sldChg>
      <pc:sldChg chg="modSp del mod">
        <pc:chgData name="Sheila Hibbs" userId="8029165c-9e81-444e-88d4-8f372607f783" providerId="ADAL" clId="{C63AD759-2164-4A5E-BCA6-89C8214C34C0}" dt="2025-07-28T02:55:18.857" v="677" actId="2696"/>
        <pc:sldMkLst>
          <pc:docMk/>
          <pc:sldMk cId="2011167290" sldId="670"/>
        </pc:sldMkLst>
        <pc:spChg chg="mod">
          <ac:chgData name="Sheila Hibbs" userId="8029165c-9e81-444e-88d4-8f372607f783" providerId="ADAL" clId="{C63AD759-2164-4A5E-BCA6-89C8214C34C0}" dt="2025-07-28T02:54:40.535" v="676" actId="20577"/>
          <ac:spMkLst>
            <pc:docMk/>
            <pc:sldMk cId="2011167290" sldId="670"/>
            <ac:spMk id="6" creationId="{00000000-0000-0000-0000-000000000000}"/>
          </ac:spMkLst>
        </pc:spChg>
        <pc:spChg chg="mod">
          <ac:chgData name="Sheila Hibbs" userId="8029165c-9e81-444e-88d4-8f372607f783" providerId="ADAL" clId="{C63AD759-2164-4A5E-BCA6-89C8214C34C0}" dt="2025-07-28T02:53:51.887" v="654" actId="6549"/>
          <ac:spMkLst>
            <pc:docMk/>
            <pc:sldMk cId="2011167290" sldId="670"/>
            <ac:spMk id="9" creationId="{00000000-0000-0000-0000-000000000000}"/>
          </ac:spMkLst>
        </pc:spChg>
      </pc:sldChg>
      <pc:sldChg chg="addSp delSp modSp add del mod chgLayout">
        <pc:chgData name="Sheila Hibbs" userId="8029165c-9e81-444e-88d4-8f372607f783" providerId="ADAL" clId="{C63AD759-2164-4A5E-BCA6-89C8214C34C0}" dt="2025-07-28T02:39:12.082" v="530" actId="2696"/>
        <pc:sldMkLst>
          <pc:docMk/>
          <pc:sldMk cId="2403638409" sldId="671"/>
        </pc:sldMkLst>
        <pc:spChg chg="add del mod">
          <ac:chgData name="Sheila Hibbs" userId="8029165c-9e81-444e-88d4-8f372607f783" providerId="ADAL" clId="{C63AD759-2164-4A5E-BCA6-89C8214C34C0}" dt="2025-07-28T02:32:48.951" v="529" actId="6264"/>
          <ac:spMkLst>
            <pc:docMk/>
            <pc:sldMk cId="2403638409" sldId="671"/>
            <ac:spMk id="2" creationId="{6ABFEA5B-DC73-A0EE-9BAA-D860DA51EF45}"/>
          </ac:spMkLst>
        </pc:spChg>
        <pc:spChg chg="add del mod">
          <ac:chgData name="Sheila Hibbs" userId="8029165c-9e81-444e-88d4-8f372607f783" providerId="ADAL" clId="{C63AD759-2164-4A5E-BCA6-89C8214C34C0}" dt="2025-07-28T02:32:48.951" v="529" actId="6264"/>
          <ac:spMkLst>
            <pc:docMk/>
            <pc:sldMk cId="2403638409" sldId="671"/>
            <ac:spMk id="3" creationId="{F9E125CF-FE36-68A1-CA03-A5ECD163231A}"/>
          </ac:spMkLst>
        </pc:spChg>
        <pc:spChg chg="add del mod">
          <ac:chgData name="Sheila Hibbs" userId="8029165c-9e81-444e-88d4-8f372607f783" providerId="ADAL" clId="{C63AD759-2164-4A5E-BCA6-89C8214C34C0}" dt="2025-07-28T02:32:48.951" v="529" actId="6264"/>
          <ac:spMkLst>
            <pc:docMk/>
            <pc:sldMk cId="2403638409" sldId="671"/>
            <ac:spMk id="4" creationId="{BDBD8A3C-0A14-3C8F-B2E8-8E1491F2D2C0}"/>
          </ac:spMkLst>
        </pc:spChg>
        <pc:spChg chg="mod ord">
          <ac:chgData name="Sheila Hibbs" userId="8029165c-9e81-444e-88d4-8f372607f783" providerId="ADAL" clId="{C63AD759-2164-4A5E-BCA6-89C8214C34C0}" dt="2025-07-28T02:32:48.951" v="529" actId="6264"/>
          <ac:spMkLst>
            <pc:docMk/>
            <pc:sldMk cId="2403638409" sldId="671"/>
            <ac:spMk id="6" creationId="{5CFB7BE3-D962-403D-F085-01B57FC1A6C7}"/>
          </ac:spMkLst>
        </pc:spChg>
        <pc:spChg chg="mod ord">
          <ac:chgData name="Sheila Hibbs" userId="8029165c-9e81-444e-88d4-8f372607f783" providerId="ADAL" clId="{C63AD759-2164-4A5E-BCA6-89C8214C34C0}" dt="2025-07-28T02:32:48.951" v="529" actId="6264"/>
          <ac:spMkLst>
            <pc:docMk/>
            <pc:sldMk cId="2403638409" sldId="671"/>
            <ac:spMk id="9" creationId="{77BC43B6-E2F4-3278-C08E-04147F5D5D91}"/>
          </ac:spMkLst>
        </pc:spChg>
        <pc:graphicFrameChg chg="mod ord">
          <ac:chgData name="Sheila Hibbs" userId="8029165c-9e81-444e-88d4-8f372607f783" providerId="ADAL" clId="{C63AD759-2164-4A5E-BCA6-89C8214C34C0}" dt="2025-07-28T02:32:48.951" v="529" actId="6264"/>
          <ac:graphicFrameMkLst>
            <pc:docMk/>
            <pc:sldMk cId="2403638409" sldId="671"/>
            <ac:graphicFrameMk id="22" creationId="{5E59E00A-7F35-93E3-1D9A-ED67B00C66EF}"/>
          </ac:graphicFrameMkLst>
        </pc:graphicFrameChg>
      </pc:sldChg>
    </pc:docChg>
  </pc:docChgLst>
</pc:chgInfo>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10.xml.rels><?xml version="1.0" encoding="UTF-8" standalone="yes"?>
<Relationships xmlns="http://schemas.openxmlformats.org/package/2006/relationships"><Relationship Id="rId3" Type="http://schemas.openxmlformats.org/officeDocument/2006/relationships/package" Target="../embeddings/Microsoft_Excel_Worksheet9.xlsx"/><Relationship Id="rId2" Type="http://schemas.microsoft.com/office/2011/relationships/chartColorStyle" Target="colors10.xml"/><Relationship Id="rId1" Type="http://schemas.microsoft.com/office/2011/relationships/chartStyle" Target="style10.xml"/></Relationships>
</file>

<file path=ppt/charts/_rels/chart11.xml.rels><?xml version="1.0" encoding="UTF-8" standalone="yes"?>
<Relationships xmlns="http://schemas.openxmlformats.org/package/2006/relationships"><Relationship Id="rId3" Type="http://schemas.openxmlformats.org/officeDocument/2006/relationships/package" Target="../embeddings/Microsoft_Excel_Worksheet10.xlsx"/><Relationship Id="rId2" Type="http://schemas.microsoft.com/office/2011/relationships/chartColorStyle" Target="colors11.xml"/><Relationship Id="rId1" Type="http://schemas.microsoft.com/office/2011/relationships/chartStyle" Target="style11.xml"/></Relationships>
</file>

<file path=ppt/charts/_rels/chart12.xml.rels><?xml version="1.0" encoding="UTF-8" standalone="yes"?>
<Relationships xmlns="http://schemas.openxmlformats.org/package/2006/relationships"><Relationship Id="rId2" Type="http://schemas.openxmlformats.org/officeDocument/2006/relationships/chartUserShapes" Target="../drawings/drawing1.xml"/><Relationship Id="rId1" Type="http://schemas.openxmlformats.org/officeDocument/2006/relationships/package" Target="../embeddings/Microsoft_Excel_Worksheet11.xlsx"/></Relationships>
</file>

<file path=ppt/charts/_rels/chart13.xml.rels><?xml version="1.0" encoding="UTF-8" standalone="yes"?>
<Relationships xmlns="http://schemas.openxmlformats.org/package/2006/relationships"><Relationship Id="rId2" Type="http://schemas.openxmlformats.org/officeDocument/2006/relationships/chartUserShapes" Target="../drawings/drawing2.xml"/><Relationship Id="rId1" Type="http://schemas.openxmlformats.org/officeDocument/2006/relationships/package" Target="../embeddings/Microsoft_Excel_Worksheet12.xlsx"/></Relationships>
</file>

<file path=ppt/charts/_rels/chart14.xml.rels><?xml version="1.0" encoding="UTF-8" standalone="yes"?>
<Relationships xmlns="http://schemas.openxmlformats.org/package/2006/relationships"><Relationship Id="rId2" Type="http://schemas.openxmlformats.org/officeDocument/2006/relationships/chartUserShapes" Target="../drawings/drawing3.xml"/><Relationship Id="rId1" Type="http://schemas.openxmlformats.org/officeDocument/2006/relationships/package" Target="../embeddings/Microsoft_Excel_Worksheet13.xlsx"/></Relationships>
</file>

<file path=ppt/charts/_rels/chart15.xml.rels><?xml version="1.0" encoding="UTF-8" standalone="yes"?>
<Relationships xmlns="http://schemas.openxmlformats.org/package/2006/relationships"><Relationship Id="rId2" Type="http://schemas.openxmlformats.org/officeDocument/2006/relationships/chartUserShapes" Target="../drawings/drawing4.xml"/><Relationship Id="rId1" Type="http://schemas.openxmlformats.org/officeDocument/2006/relationships/package" Target="../embeddings/Microsoft_Excel_Worksheet14.xlsx"/></Relationships>
</file>

<file path=ppt/charts/_rels/chart16.xml.rels><?xml version="1.0" encoding="UTF-8" standalone="yes"?>
<Relationships xmlns="http://schemas.openxmlformats.org/package/2006/relationships"><Relationship Id="rId2" Type="http://schemas.openxmlformats.org/officeDocument/2006/relationships/chartUserShapes" Target="../drawings/drawing5.xml"/><Relationship Id="rId1" Type="http://schemas.openxmlformats.org/officeDocument/2006/relationships/package" Target="../embeddings/Microsoft_Excel_Worksheet15.xlsx"/></Relationships>
</file>

<file path=ppt/charts/_rels/chart17.xml.rels><?xml version="1.0" encoding="UTF-8" standalone="yes"?>
<Relationships xmlns="http://schemas.openxmlformats.org/package/2006/relationships"><Relationship Id="rId3" Type="http://schemas.openxmlformats.org/officeDocument/2006/relationships/package" Target="../embeddings/Microsoft_Excel_Worksheet16.xlsx"/><Relationship Id="rId2" Type="http://schemas.microsoft.com/office/2011/relationships/chartColorStyle" Target="colors12.xml"/><Relationship Id="rId1" Type="http://schemas.microsoft.com/office/2011/relationships/chartStyle" Target="style12.xml"/><Relationship Id="rId4" Type="http://schemas.openxmlformats.org/officeDocument/2006/relationships/chartUserShapes" Target="../drawings/drawing6.xml"/></Relationships>
</file>

<file path=ppt/charts/_rels/chart18.xml.rels><?xml version="1.0" encoding="UTF-8" standalone="yes"?>
<Relationships xmlns="http://schemas.openxmlformats.org/package/2006/relationships"><Relationship Id="rId3" Type="http://schemas.openxmlformats.org/officeDocument/2006/relationships/package" Target="../embeddings/Microsoft_Excel_Worksheet17.xlsx"/><Relationship Id="rId2" Type="http://schemas.microsoft.com/office/2011/relationships/chartColorStyle" Target="colors13.xml"/><Relationship Id="rId1" Type="http://schemas.microsoft.com/office/2011/relationships/chartStyle" Target="style13.xml"/><Relationship Id="rId4" Type="http://schemas.openxmlformats.org/officeDocument/2006/relationships/chartUserShapes" Target="../drawings/drawing7.xml"/></Relationships>
</file>

<file path=ppt/charts/_rels/chart19.xml.rels><?xml version="1.0" encoding="UTF-8" standalone="yes"?>
<Relationships xmlns="http://schemas.openxmlformats.org/package/2006/relationships"><Relationship Id="rId3" Type="http://schemas.openxmlformats.org/officeDocument/2006/relationships/package" Target="../embeddings/Microsoft_Excel_Worksheet18.xlsx"/><Relationship Id="rId2" Type="http://schemas.microsoft.com/office/2011/relationships/chartColorStyle" Target="colors14.xml"/><Relationship Id="rId1" Type="http://schemas.microsoft.com/office/2011/relationships/chartStyle" Target="style14.xml"/><Relationship Id="rId4" Type="http://schemas.openxmlformats.org/officeDocument/2006/relationships/chartUserShapes" Target="../drawings/drawing8.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s>
</file>

<file path=ppt/charts/_rels/chart20.xml.rels><?xml version="1.0" encoding="UTF-8" standalone="yes"?>
<Relationships xmlns="http://schemas.openxmlformats.org/package/2006/relationships"><Relationship Id="rId3" Type="http://schemas.openxmlformats.org/officeDocument/2006/relationships/package" Target="../embeddings/Microsoft_Excel_Worksheet19.xlsx"/><Relationship Id="rId2" Type="http://schemas.microsoft.com/office/2011/relationships/chartColorStyle" Target="colors15.xml"/><Relationship Id="rId1" Type="http://schemas.microsoft.com/office/2011/relationships/chartStyle" Target="style15.xml"/></Relationships>
</file>

<file path=ppt/charts/_rels/chart21.xml.rels><?xml version="1.0" encoding="UTF-8" standalone="yes"?>
<Relationships xmlns="http://schemas.openxmlformats.org/package/2006/relationships"><Relationship Id="rId3" Type="http://schemas.openxmlformats.org/officeDocument/2006/relationships/package" Target="../embeddings/Microsoft_Excel_Worksheet20.xlsx"/><Relationship Id="rId2" Type="http://schemas.microsoft.com/office/2011/relationships/chartColorStyle" Target="colors16.xml"/><Relationship Id="rId1" Type="http://schemas.microsoft.com/office/2011/relationships/chartStyle" Target="style16.xml"/></Relationships>
</file>

<file path=ppt/charts/_rels/chart22.xml.rels><?xml version="1.0" encoding="UTF-8" standalone="yes"?>
<Relationships xmlns="http://schemas.openxmlformats.org/package/2006/relationships"><Relationship Id="rId3" Type="http://schemas.openxmlformats.org/officeDocument/2006/relationships/package" Target="../embeddings/Microsoft_Excel_Worksheet21.xlsx"/><Relationship Id="rId2" Type="http://schemas.microsoft.com/office/2011/relationships/chartColorStyle" Target="colors17.xml"/><Relationship Id="rId1" Type="http://schemas.microsoft.com/office/2011/relationships/chartStyle" Target="style17.xml"/></Relationships>
</file>

<file path=ppt/charts/_rels/chart23.xml.rels><?xml version="1.0" encoding="UTF-8" standalone="yes"?>
<Relationships xmlns="http://schemas.openxmlformats.org/package/2006/relationships"><Relationship Id="rId3" Type="http://schemas.openxmlformats.org/officeDocument/2006/relationships/package" Target="../embeddings/Microsoft_Excel_Worksheet22.xlsx"/><Relationship Id="rId2" Type="http://schemas.microsoft.com/office/2011/relationships/chartColorStyle" Target="colors18.xml"/><Relationship Id="rId1" Type="http://schemas.microsoft.com/office/2011/relationships/chartStyle" Target="style18.xml"/></Relationships>
</file>

<file path=ppt/charts/_rels/chart24.xml.rels><?xml version="1.0" encoding="UTF-8" standalone="yes"?>
<Relationships xmlns="http://schemas.openxmlformats.org/package/2006/relationships"><Relationship Id="rId3" Type="http://schemas.openxmlformats.org/officeDocument/2006/relationships/package" Target="../embeddings/Microsoft_Excel_Worksheet23.xlsx"/><Relationship Id="rId2" Type="http://schemas.microsoft.com/office/2011/relationships/chartColorStyle" Target="colors19.xml"/><Relationship Id="rId1" Type="http://schemas.microsoft.com/office/2011/relationships/chartStyle" Target="style19.xml"/></Relationships>
</file>

<file path=ppt/charts/_rels/chart25.xml.rels><?xml version="1.0" encoding="UTF-8" standalone="yes"?>
<Relationships xmlns="http://schemas.openxmlformats.org/package/2006/relationships"><Relationship Id="rId3" Type="http://schemas.openxmlformats.org/officeDocument/2006/relationships/package" Target="../embeddings/Microsoft_Excel_Worksheet24.xlsx"/><Relationship Id="rId2" Type="http://schemas.microsoft.com/office/2011/relationships/chartColorStyle" Target="colors20.xml"/><Relationship Id="rId1" Type="http://schemas.microsoft.com/office/2011/relationships/chartStyle" Target="style20.xml"/></Relationships>
</file>

<file path=ppt/charts/_rels/chart26.xml.rels><?xml version="1.0" encoding="UTF-8" standalone="yes"?>
<Relationships xmlns="http://schemas.openxmlformats.org/package/2006/relationships"><Relationship Id="rId3" Type="http://schemas.openxmlformats.org/officeDocument/2006/relationships/package" Target="../embeddings/Microsoft_Excel_Worksheet25.xlsx"/><Relationship Id="rId2" Type="http://schemas.microsoft.com/office/2011/relationships/chartColorStyle" Target="colors21.xml"/><Relationship Id="rId1" Type="http://schemas.microsoft.com/office/2011/relationships/chartStyle" Target="style21.xml"/></Relationships>
</file>

<file path=ppt/charts/_rels/chart27.xml.rels><?xml version="1.0" encoding="UTF-8" standalone="yes"?>
<Relationships xmlns="http://schemas.openxmlformats.org/package/2006/relationships"><Relationship Id="rId3" Type="http://schemas.openxmlformats.org/officeDocument/2006/relationships/package" Target="../embeddings/Microsoft_Excel_Worksheet26.xlsx"/><Relationship Id="rId2" Type="http://schemas.microsoft.com/office/2011/relationships/chartColorStyle" Target="colors22.xml"/><Relationship Id="rId1" Type="http://schemas.microsoft.com/office/2011/relationships/chartStyle" Target="style22.xml"/></Relationships>
</file>

<file path=ppt/charts/_rels/chart3.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package" Target="../embeddings/Microsoft_Excel_Worksheet3.xlsx"/><Relationship Id="rId2" Type="http://schemas.microsoft.com/office/2011/relationships/chartColorStyle" Target="colors4.xml"/><Relationship Id="rId1" Type="http://schemas.microsoft.com/office/2011/relationships/chartStyle" Target="style4.xml"/></Relationships>
</file>

<file path=ppt/charts/_rels/chart5.xml.rels><?xml version="1.0" encoding="UTF-8" standalone="yes"?>
<Relationships xmlns="http://schemas.openxmlformats.org/package/2006/relationships"><Relationship Id="rId3" Type="http://schemas.openxmlformats.org/officeDocument/2006/relationships/package" Target="../embeddings/Microsoft_Excel_Worksheet4.xlsx"/><Relationship Id="rId2" Type="http://schemas.microsoft.com/office/2011/relationships/chartColorStyle" Target="colors5.xml"/><Relationship Id="rId1" Type="http://schemas.microsoft.com/office/2011/relationships/chartStyle" Target="style5.xml"/></Relationships>
</file>

<file path=ppt/charts/_rels/chart6.xml.rels><?xml version="1.0" encoding="UTF-8" standalone="yes"?>
<Relationships xmlns="http://schemas.openxmlformats.org/package/2006/relationships"><Relationship Id="rId3" Type="http://schemas.openxmlformats.org/officeDocument/2006/relationships/package" Target="../embeddings/Microsoft_Excel_Worksheet5.xlsx"/><Relationship Id="rId2" Type="http://schemas.microsoft.com/office/2011/relationships/chartColorStyle" Target="colors6.xml"/><Relationship Id="rId1" Type="http://schemas.microsoft.com/office/2011/relationships/chartStyle" Target="style6.xml"/></Relationships>
</file>

<file path=ppt/charts/_rels/chart7.xml.rels><?xml version="1.0" encoding="UTF-8" standalone="yes"?>
<Relationships xmlns="http://schemas.openxmlformats.org/package/2006/relationships"><Relationship Id="rId3" Type="http://schemas.openxmlformats.org/officeDocument/2006/relationships/package" Target="../embeddings/Microsoft_Excel_Worksheet6.xlsx"/><Relationship Id="rId2" Type="http://schemas.microsoft.com/office/2011/relationships/chartColorStyle" Target="colors7.xml"/><Relationship Id="rId1" Type="http://schemas.microsoft.com/office/2011/relationships/chartStyle" Target="style7.xml"/></Relationships>
</file>

<file path=ppt/charts/_rels/chart8.xml.rels><?xml version="1.0" encoding="UTF-8" standalone="yes"?>
<Relationships xmlns="http://schemas.openxmlformats.org/package/2006/relationships"><Relationship Id="rId3" Type="http://schemas.openxmlformats.org/officeDocument/2006/relationships/package" Target="../embeddings/Microsoft_Excel_Worksheet7.xlsx"/><Relationship Id="rId2" Type="http://schemas.microsoft.com/office/2011/relationships/chartColorStyle" Target="colors8.xml"/><Relationship Id="rId1" Type="http://schemas.microsoft.com/office/2011/relationships/chartStyle" Target="style8.xml"/></Relationships>
</file>

<file path=ppt/charts/_rels/chart9.xml.rels><?xml version="1.0" encoding="UTF-8" standalone="yes"?>
<Relationships xmlns="http://schemas.openxmlformats.org/package/2006/relationships"><Relationship Id="rId3" Type="http://schemas.openxmlformats.org/officeDocument/2006/relationships/package" Target="../embeddings/Microsoft_Excel_Worksheet8.xlsx"/><Relationship Id="rId2" Type="http://schemas.microsoft.com/office/2011/relationships/chartColorStyle" Target="colors9.xml"/><Relationship Id="rId1" Type="http://schemas.microsoft.com/office/2011/relationships/chartStyle" Target="style9.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30"/>
      <c:rotY val="0"/>
      <c:rAngAx val="0"/>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manualLayout>
          <c:layoutTarget val="inner"/>
          <c:xMode val="edge"/>
          <c:yMode val="edge"/>
          <c:x val="0.11583307086614174"/>
          <c:y val="6.7392157375676873E-2"/>
          <c:w val="0.85277830271216093"/>
          <c:h val="0.79626890561331765"/>
        </c:manualLayout>
      </c:layout>
      <c:pie3DChart>
        <c:varyColors val="1"/>
        <c:dLbls>
          <c:showLegendKey val="0"/>
          <c:showVal val="0"/>
          <c:showCatName val="0"/>
          <c:showSerName val="0"/>
          <c:showPercent val="0"/>
          <c:showBubbleSize val="0"/>
          <c:showLeaderLines val="0"/>
        </c:dLbls>
      </c:pie3DChart>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kumimoji="0" lang="en-US" sz="3200" b="1" kern="1200">
          <a:solidFill>
            <a:schemeClr val="tx2"/>
          </a:solidFill>
          <a:latin typeface="Times New Roman" panose="02020603050405020304" pitchFamily="18" charset="0"/>
          <a:ea typeface="+mj-ea"/>
          <a:cs typeface="Times New Roman" panose="02020603050405020304" pitchFamily="18" charset="0"/>
        </a:defRPr>
      </a:pPr>
      <a:endParaRPr lang="en-US"/>
    </a:p>
  </c:txPr>
  <c:externalData r:id="rId3">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30"/>
      <c:rotY val="150"/>
      <c:depthPercent val="100"/>
      <c:rAngAx val="0"/>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pie3DChart>
        <c:varyColors val="1"/>
        <c:ser>
          <c:idx val="0"/>
          <c:order val="0"/>
          <c:tx>
            <c:strRef>
              <c:f>Sheet1!$B$1</c:f>
              <c:strCache>
                <c:ptCount val="1"/>
                <c:pt idx="0">
                  <c:v>Column1</c:v>
                </c:pt>
              </c:strCache>
            </c:strRef>
          </c:tx>
          <c:dPt>
            <c:idx val="0"/>
            <c:bubble3D val="0"/>
            <c:spPr>
              <a:solidFill>
                <a:schemeClr val="accent1">
                  <a:lumMod val="60000"/>
                  <a:lumOff val="40000"/>
                </a:schemeClr>
              </a:solidFill>
              <a:ln w="25400">
                <a:solidFill>
                  <a:schemeClr val="lt1"/>
                </a:solidFill>
              </a:ln>
              <a:effectLst/>
              <a:sp3d contourW="25400">
                <a:contourClr>
                  <a:schemeClr val="lt1"/>
                </a:contourClr>
              </a:sp3d>
            </c:spPr>
            <c:extLst>
              <c:ext xmlns:c16="http://schemas.microsoft.com/office/drawing/2014/chart" uri="{C3380CC4-5D6E-409C-BE32-E72D297353CC}">
                <c16:uniqueId val="{00000001-6A4C-431F-9F54-65A426F68188}"/>
              </c:ext>
            </c:extLst>
          </c:dPt>
          <c:dPt>
            <c:idx val="1"/>
            <c:bubble3D val="0"/>
            <c:spPr>
              <a:solidFill>
                <a:schemeClr val="accent2"/>
              </a:solidFill>
              <a:ln w="25400">
                <a:solidFill>
                  <a:schemeClr val="lt1"/>
                </a:solidFill>
              </a:ln>
              <a:effectLst/>
              <a:sp3d contourW="25400">
                <a:contourClr>
                  <a:schemeClr val="lt1"/>
                </a:contourClr>
              </a:sp3d>
            </c:spPr>
            <c:extLst>
              <c:ext xmlns:c16="http://schemas.microsoft.com/office/drawing/2014/chart" uri="{C3380CC4-5D6E-409C-BE32-E72D297353CC}">
                <c16:uniqueId val="{00000003-6A4C-431F-9F54-65A426F68188}"/>
              </c:ext>
            </c:extLst>
          </c:dPt>
          <c:dLbls>
            <c:dLbl>
              <c:idx val="0"/>
              <c:layout>
                <c:manualLayout>
                  <c:x val="0.19067366616763728"/>
                  <c:y val="-0.26621274028649666"/>
                </c:manualLayout>
              </c:layout>
              <c:spPr>
                <a:noFill/>
                <a:ln>
                  <a:noFill/>
                </a:ln>
                <a:effectLst/>
              </c:spPr>
              <c:txPr>
                <a:bodyPr rot="0" spcFirstLastPara="1" vertOverflow="ellipsis" vert="horz" wrap="square" lIns="38100" tIns="19050" rIns="38100" bIns="19050" anchor="ctr" anchorCtr="1">
                  <a:spAutoFit/>
                </a:bodyPr>
                <a:lstStyle/>
                <a:p>
                  <a:pPr>
                    <a:defRPr sz="1600" b="1" i="0" u="none" strike="noStrike" kern="1200" baseline="0">
                      <a:solidFill>
                        <a:sysClr val="windowText" lastClr="000000"/>
                      </a:solidFill>
                      <a:latin typeface="Times New Roman" panose="02020603050405020304" pitchFamily="18" charset="0"/>
                      <a:ea typeface="+mn-ea"/>
                      <a:cs typeface="Times New Roman" panose="02020603050405020304" pitchFamily="18" charset="0"/>
                    </a:defRPr>
                  </a:pPr>
                  <a:endParaRPr lang="en-US"/>
                </a:p>
              </c:txPr>
              <c:showLegendKey val="0"/>
              <c:showVal val="1"/>
              <c:showCatName val="1"/>
              <c:showSerName val="0"/>
              <c:showPercent val="0"/>
              <c:showBubbleSize val="0"/>
              <c:extLst>
                <c:ext xmlns:c15="http://schemas.microsoft.com/office/drawing/2012/chart" uri="{CE6537A1-D6FC-4f65-9D91-7224C49458BB}"/>
                <c:ext xmlns:c16="http://schemas.microsoft.com/office/drawing/2014/chart" uri="{C3380CC4-5D6E-409C-BE32-E72D297353CC}">
                  <c16:uniqueId val="{00000001-6A4C-431F-9F54-65A426F68188}"/>
                </c:ext>
              </c:extLst>
            </c:dLbl>
            <c:dLbl>
              <c:idx val="1"/>
              <c:spPr>
                <a:noFill/>
                <a:ln>
                  <a:noFill/>
                </a:ln>
                <a:effectLst/>
              </c:spPr>
              <c:txPr>
                <a:bodyPr rot="0" spcFirstLastPara="1" vertOverflow="ellipsis" vert="horz" wrap="square" lIns="38100" tIns="19050" rIns="38100" bIns="19050" anchor="ctr" anchorCtr="1">
                  <a:spAutoFit/>
                </a:bodyPr>
                <a:lstStyle/>
                <a:p>
                  <a:pPr>
                    <a:defRPr sz="1600" b="1" i="0" u="none" strike="noStrike" kern="1200" baseline="0">
                      <a:solidFill>
                        <a:sysClr val="windowText" lastClr="000000"/>
                      </a:solidFill>
                      <a:latin typeface="Times New Roman" panose="02020603050405020304" pitchFamily="18" charset="0"/>
                      <a:ea typeface="+mn-ea"/>
                      <a:cs typeface="Times New Roman" panose="02020603050405020304" pitchFamily="18" charset="0"/>
                    </a:defRPr>
                  </a:pPr>
                  <a:endParaRPr lang="en-US"/>
                </a:p>
              </c:txPr>
              <c:showLegendKey val="0"/>
              <c:showVal val="1"/>
              <c:showCatName val="1"/>
              <c:showSerName val="0"/>
              <c:showPercent val="0"/>
              <c:showBubbleSize val="0"/>
              <c:extLst>
                <c:ext xmlns:c16="http://schemas.microsoft.com/office/drawing/2014/chart" uri="{C3380CC4-5D6E-409C-BE32-E72D297353CC}">
                  <c16:uniqueId val="{00000003-6A4C-431F-9F54-65A426F68188}"/>
                </c:ext>
              </c:extLst>
            </c:dLbl>
            <c:spPr>
              <a:no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ysClr val="windowText" lastClr="000000"/>
                    </a:solidFill>
                    <a:latin typeface="Times New Roman" panose="02020603050405020304" pitchFamily="18" charset="0"/>
                    <a:ea typeface="+mn-ea"/>
                    <a:cs typeface="Times New Roman" panose="02020603050405020304" pitchFamily="18" charset="0"/>
                  </a:defRPr>
                </a:pPr>
                <a:endParaRPr lang="en-US"/>
              </a:p>
            </c:txPr>
            <c:showLegendKey val="0"/>
            <c:showVal val="1"/>
            <c:showCatName val="1"/>
            <c:showSerName val="0"/>
            <c:showPercent val="0"/>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Sheet1!$A$2:$A$3</c:f>
              <c:strCache>
                <c:ptCount val="2"/>
                <c:pt idx="0">
                  <c:v>Male</c:v>
                </c:pt>
                <c:pt idx="1">
                  <c:v>Female</c:v>
                </c:pt>
              </c:strCache>
            </c:strRef>
          </c:cat>
          <c:val>
            <c:numRef>
              <c:f>Sheet1!$B$2:$B$3</c:f>
              <c:numCache>
                <c:formatCode>0.00%</c:formatCode>
                <c:ptCount val="2"/>
                <c:pt idx="0">
                  <c:v>0.53749327595481444</c:v>
                </c:pt>
                <c:pt idx="1">
                  <c:v>0.46250672404518556</c:v>
                </c:pt>
              </c:numCache>
            </c:numRef>
          </c:val>
          <c:extLst>
            <c:ext xmlns:c16="http://schemas.microsoft.com/office/drawing/2014/chart" uri="{C3380CC4-5D6E-409C-BE32-E72D297353CC}">
              <c16:uniqueId val="{00000006-6A4C-431F-9F54-65A426F68188}"/>
            </c:ext>
          </c:extLst>
        </c:ser>
        <c:ser>
          <c:idx val="1"/>
          <c:order val="1"/>
          <c:tx>
            <c:strRef>
              <c:f>Sheet1!$C$1</c:f>
              <c:strCache>
                <c:ptCount val="1"/>
                <c:pt idx="0">
                  <c:v>Column2</c:v>
                </c:pt>
              </c:strCache>
            </c:strRef>
          </c:tx>
          <c:dPt>
            <c:idx val="0"/>
            <c:bubble3D val="0"/>
            <c:spPr>
              <a:solidFill>
                <a:schemeClr val="accent1"/>
              </a:solidFill>
              <a:ln w="25400">
                <a:solidFill>
                  <a:schemeClr val="lt1"/>
                </a:solidFill>
              </a:ln>
              <a:effectLst/>
              <a:sp3d contourW="25400">
                <a:contourClr>
                  <a:schemeClr val="lt1"/>
                </a:contourClr>
              </a:sp3d>
            </c:spPr>
            <c:extLst>
              <c:ext xmlns:c16="http://schemas.microsoft.com/office/drawing/2014/chart" uri="{C3380CC4-5D6E-409C-BE32-E72D297353CC}">
                <c16:uniqueId val="{00000008-6A4C-431F-9F54-65A426F68188}"/>
              </c:ext>
            </c:extLst>
          </c:dPt>
          <c:dPt>
            <c:idx val="1"/>
            <c:bubble3D val="0"/>
            <c:spPr>
              <a:solidFill>
                <a:schemeClr val="accent2"/>
              </a:solidFill>
              <a:ln w="25400">
                <a:solidFill>
                  <a:schemeClr val="lt1"/>
                </a:solidFill>
              </a:ln>
              <a:effectLst/>
              <a:sp3d contourW="25400">
                <a:contourClr>
                  <a:schemeClr val="lt1"/>
                </a:contourClr>
              </a:sp3d>
            </c:spPr>
            <c:extLst>
              <c:ext xmlns:c16="http://schemas.microsoft.com/office/drawing/2014/chart" uri="{C3380CC4-5D6E-409C-BE32-E72D297353CC}">
                <c16:uniqueId val="{0000000A-6A4C-431F-9F54-65A426F68188}"/>
              </c:ext>
            </c:extLst>
          </c:dPt>
          <c:cat>
            <c:strRef>
              <c:f>Sheet1!$A$2:$A$3</c:f>
              <c:strCache>
                <c:ptCount val="2"/>
                <c:pt idx="0">
                  <c:v>Male</c:v>
                </c:pt>
                <c:pt idx="1">
                  <c:v>Female</c:v>
                </c:pt>
              </c:strCache>
            </c:strRef>
          </c:cat>
          <c:val>
            <c:numRef>
              <c:f>Sheet1!$C$2:$C$3</c:f>
              <c:numCache>
                <c:formatCode>General</c:formatCode>
                <c:ptCount val="2"/>
                <c:pt idx="0">
                  <c:v>4996</c:v>
                </c:pt>
                <c:pt idx="1">
                  <c:v>4299</c:v>
                </c:pt>
              </c:numCache>
            </c:numRef>
          </c:val>
          <c:extLst>
            <c:ext xmlns:c16="http://schemas.microsoft.com/office/drawing/2014/chart" uri="{C3380CC4-5D6E-409C-BE32-E72D297353CC}">
              <c16:uniqueId val="{0000000D-6A4C-431F-9F54-65A426F68188}"/>
            </c:ext>
          </c:extLst>
        </c:ser>
        <c:dLbls>
          <c:showLegendKey val="0"/>
          <c:showVal val="0"/>
          <c:showCatName val="0"/>
          <c:showSerName val="0"/>
          <c:showPercent val="0"/>
          <c:showBubbleSize val="0"/>
          <c:showLeaderLines val="1"/>
        </c:dLbls>
      </c:pie3DChart>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solidFill>
      <a:schemeClr val="bg1"/>
    </a:solidFill>
    <a:ln w="9525" cap="flat" cmpd="sng" algn="ctr">
      <a:noFill/>
      <a:round/>
    </a:ln>
    <a:effectLst/>
  </c:spPr>
  <c:txPr>
    <a:bodyPr/>
    <a:lstStyle/>
    <a:p>
      <a:pPr>
        <a:defRPr/>
      </a:pPr>
      <a:endParaRPr lang="en-US"/>
    </a:p>
  </c:txPr>
  <c:externalData r:id="rId3">
    <c:autoUpdate val="0"/>
  </c:externalData>
</c:chartSpace>
</file>

<file path=ppt/charts/chart1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30"/>
      <c:rotY val="220"/>
      <c:depthPercent val="100"/>
      <c:rAngAx val="0"/>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manualLayout>
          <c:layoutTarget val="inner"/>
          <c:xMode val="edge"/>
          <c:yMode val="edge"/>
          <c:x val="0.20780564415370945"/>
          <c:y val="0.22890711068748534"/>
          <c:w val="0.78694068734306799"/>
          <c:h val="0.76931606221693205"/>
        </c:manualLayout>
      </c:layout>
      <c:pie3DChart>
        <c:varyColors val="1"/>
        <c:ser>
          <c:idx val="0"/>
          <c:order val="0"/>
          <c:tx>
            <c:strRef>
              <c:f>Sheet1!$B$1</c:f>
              <c:strCache>
                <c:ptCount val="1"/>
                <c:pt idx="0">
                  <c:v>Column2</c:v>
                </c:pt>
              </c:strCache>
            </c:strRef>
          </c:tx>
          <c:dPt>
            <c:idx val="0"/>
            <c:bubble3D val="0"/>
            <c:spPr>
              <a:solidFill>
                <a:schemeClr val="accent1"/>
              </a:solidFill>
              <a:ln w="25400">
                <a:solidFill>
                  <a:schemeClr val="lt1"/>
                </a:solidFill>
              </a:ln>
              <a:effectLst/>
              <a:sp3d contourW="25400">
                <a:contourClr>
                  <a:schemeClr val="lt1"/>
                </a:contourClr>
              </a:sp3d>
            </c:spPr>
            <c:extLst>
              <c:ext xmlns:c16="http://schemas.microsoft.com/office/drawing/2014/chart" uri="{C3380CC4-5D6E-409C-BE32-E72D297353CC}">
                <c16:uniqueId val="{00000000-FDEC-4352-A539-69BAAA868458}"/>
              </c:ext>
            </c:extLst>
          </c:dPt>
          <c:dPt>
            <c:idx val="1"/>
            <c:bubble3D val="0"/>
            <c:spPr>
              <a:solidFill>
                <a:schemeClr val="accent2"/>
              </a:solidFill>
              <a:ln w="25400">
                <a:solidFill>
                  <a:schemeClr val="lt1"/>
                </a:solidFill>
              </a:ln>
              <a:effectLst/>
              <a:sp3d contourW="25400">
                <a:contourClr>
                  <a:schemeClr val="lt1"/>
                </a:contourClr>
              </a:sp3d>
            </c:spPr>
            <c:extLst>
              <c:ext xmlns:c16="http://schemas.microsoft.com/office/drawing/2014/chart" uri="{C3380CC4-5D6E-409C-BE32-E72D297353CC}">
                <c16:uniqueId val="{00000001-FDEC-4352-A539-69BAAA868458}"/>
              </c:ext>
            </c:extLst>
          </c:dPt>
          <c:dPt>
            <c:idx val="2"/>
            <c:bubble3D val="0"/>
            <c:spPr>
              <a:solidFill>
                <a:schemeClr val="accent3"/>
              </a:solidFill>
              <a:ln w="25400">
                <a:solidFill>
                  <a:schemeClr val="lt1"/>
                </a:solidFill>
              </a:ln>
              <a:effectLst/>
              <a:sp3d contourW="25400">
                <a:contourClr>
                  <a:schemeClr val="lt1"/>
                </a:contourClr>
              </a:sp3d>
            </c:spPr>
            <c:extLst>
              <c:ext xmlns:c16="http://schemas.microsoft.com/office/drawing/2014/chart" uri="{C3380CC4-5D6E-409C-BE32-E72D297353CC}">
                <c16:uniqueId val="{00000002-FDEC-4352-A539-69BAAA868458}"/>
              </c:ext>
            </c:extLst>
          </c:dPt>
          <c:dPt>
            <c:idx val="3"/>
            <c:bubble3D val="0"/>
            <c:spPr>
              <a:solidFill>
                <a:schemeClr val="accent4"/>
              </a:solidFill>
              <a:ln w="25400">
                <a:solidFill>
                  <a:schemeClr val="lt1"/>
                </a:solidFill>
              </a:ln>
              <a:effectLst/>
              <a:sp3d contourW="25400">
                <a:contourClr>
                  <a:schemeClr val="lt1"/>
                </a:contourClr>
              </a:sp3d>
            </c:spPr>
            <c:extLst>
              <c:ext xmlns:c16="http://schemas.microsoft.com/office/drawing/2014/chart" uri="{C3380CC4-5D6E-409C-BE32-E72D297353CC}">
                <c16:uniqueId val="{00000003-FDEC-4352-A539-69BAAA868458}"/>
              </c:ext>
            </c:extLst>
          </c:dPt>
          <c:dPt>
            <c:idx val="4"/>
            <c:bubble3D val="0"/>
            <c:spPr>
              <a:solidFill>
                <a:schemeClr val="accent5"/>
              </a:solidFill>
              <a:ln w="25400">
                <a:solidFill>
                  <a:schemeClr val="lt1"/>
                </a:solidFill>
              </a:ln>
              <a:effectLst/>
              <a:sp3d contourW="25400">
                <a:contourClr>
                  <a:schemeClr val="lt1"/>
                </a:contourClr>
              </a:sp3d>
            </c:spPr>
            <c:extLst>
              <c:ext xmlns:c16="http://schemas.microsoft.com/office/drawing/2014/chart" uri="{C3380CC4-5D6E-409C-BE32-E72D297353CC}">
                <c16:uniqueId val="{00000005-EEAC-4BB8-AB0C-A5DC9D7ADC56}"/>
              </c:ext>
            </c:extLst>
          </c:dPt>
          <c:dPt>
            <c:idx val="5"/>
            <c:bubble3D val="0"/>
            <c:spPr>
              <a:solidFill>
                <a:schemeClr val="accent6"/>
              </a:solidFill>
              <a:ln w="25400">
                <a:solidFill>
                  <a:schemeClr val="lt1"/>
                </a:solidFill>
              </a:ln>
              <a:effectLst/>
              <a:sp3d contourW="25400">
                <a:contourClr>
                  <a:schemeClr val="lt1"/>
                </a:contourClr>
              </a:sp3d>
            </c:spPr>
            <c:extLst>
              <c:ext xmlns:c16="http://schemas.microsoft.com/office/drawing/2014/chart" uri="{C3380CC4-5D6E-409C-BE32-E72D297353CC}">
                <c16:uniqueId val="{00000004-EEAC-4BB8-AB0C-A5DC9D7ADC56}"/>
              </c:ext>
            </c:extLst>
          </c:dPt>
          <c:dLbls>
            <c:dLbl>
              <c:idx val="0"/>
              <c:layout>
                <c:manualLayout>
                  <c:x val="0.18486791759132426"/>
                  <c:y val="0.13486615769266774"/>
                </c:manualLayout>
              </c:layout>
              <c:dLblPos val="bestFit"/>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0-FDEC-4352-A539-69BAAA868458}"/>
                </c:ext>
              </c:extLst>
            </c:dLbl>
            <c:dLbl>
              <c:idx val="1"/>
              <c:layout>
                <c:manualLayout>
                  <c:x val="-0.11749476559314284"/>
                  <c:y val="-0.14034855774745444"/>
                </c:manualLayout>
              </c:layout>
              <c:dLblPos val="bestFit"/>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1-FDEC-4352-A539-69BAAA868458}"/>
                </c:ext>
              </c:extLst>
            </c:dLbl>
            <c:dLbl>
              <c:idx val="2"/>
              <c:layout>
                <c:manualLayout>
                  <c:x val="-0.11437909968337961"/>
                  <c:y val="-0.27435505473727967"/>
                </c:manualLayout>
              </c:layout>
              <c:dLblPos val="bestFit"/>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2-FDEC-4352-A539-69BAAA868458}"/>
                </c:ext>
              </c:extLst>
            </c:dLbl>
            <c:dLbl>
              <c:idx val="3"/>
              <c:layout>
                <c:manualLayout>
                  <c:x val="-4.878780164854863E-2"/>
                  <c:y val="-0.19855049978341954"/>
                </c:manualLayout>
              </c:layout>
              <c:dLblPos val="bestFit"/>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3-FDEC-4352-A539-69BAAA868458}"/>
                </c:ext>
              </c:extLst>
            </c:dLbl>
            <c:dLbl>
              <c:idx val="4"/>
              <c:layout>
                <c:manualLayout>
                  <c:x val="9.6140667954492887E-2"/>
                  <c:y val="-0.20070874235659594"/>
                </c:manualLayout>
              </c:layout>
              <c:dLblPos val="bestFit"/>
              <c:showLegendKey val="0"/>
              <c:showVal val="0"/>
              <c:showCatName val="1"/>
              <c:showSerName val="0"/>
              <c:showPercent val="1"/>
              <c:showBubbleSize val="0"/>
              <c:extLst>
                <c:ext xmlns:c15="http://schemas.microsoft.com/office/drawing/2012/chart" uri="{CE6537A1-D6FC-4f65-9D91-7224C49458BB}">
                  <c15:layout>
                    <c:manualLayout>
                      <c:w val="0.17120213572612755"/>
                      <c:h val="9.4688039570181556E-2"/>
                    </c:manualLayout>
                  </c15:layout>
                </c:ext>
                <c:ext xmlns:c16="http://schemas.microsoft.com/office/drawing/2014/chart" uri="{C3380CC4-5D6E-409C-BE32-E72D297353CC}">
                  <c16:uniqueId val="{00000005-EEAC-4BB8-AB0C-A5DC9D7ADC56}"/>
                </c:ext>
              </c:extLst>
            </c:dLbl>
            <c:dLbl>
              <c:idx val="5"/>
              <c:layout>
                <c:manualLayout>
                  <c:x val="9.8108789114557893E-2"/>
                  <c:y val="-0.22804146857357169"/>
                </c:manualLayout>
              </c:layout>
              <c:dLblPos val="bestFit"/>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4-EEAC-4BB8-AB0C-A5DC9D7ADC56}"/>
                </c:ext>
              </c:extLst>
            </c:dLbl>
            <c:numFmt formatCode="0.0%" sourceLinked="0"/>
            <c:spPr>
              <a:no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chemeClr val="tx1">
                        <a:lumMod val="75000"/>
                        <a:lumOff val="25000"/>
                      </a:schemeClr>
                    </a:solidFill>
                    <a:latin typeface="Times New Roman" panose="02020603050405020304" pitchFamily="18" charset="0"/>
                    <a:ea typeface="+mn-ea"/>
                    <a:cs typeface="Times New Roman" panose="02020603050405020304" pitchFamily="18" charset="0"/>
                  </a:defRPr>
                </a:pPr>
                <a:endParaRPr lang="en-US"/>
              </a:p>
            </c:txPr>
            <c:dLblPos val="inEnd"/>
            <c:showLegendKey val="0"/>
            <c:showVal val="0"/>
            <c:showCatName val="1"/>
            <c:showSerName val="0"/>
            <c:showPercent val="1"/>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Sheet1!$A$2:$A$7</c:f>
              <c:strCache>
                <c:ptCount val="6"/>
                <c:pt idx="0">
                  <c:v>White alone</c:v>
                </c:pt>
                <c:pt idx="1">
                  <c:v>Black/AA</c:v>
                </c:pt>
                <c:pt idx="2">
                  <c:v>Hispanic</c:v>
                </c:pt>
                <c:pt idx="3">
                  <c:v>Other</c:v>
                </c:pt>
                <c:pt idx="4">
                  <c:v>Multiracial</c:v>
                </c:pt>
                <c:pt idx="5">
                  <c:v>Not reported</c:v>
                </c:pt>
              </c:strCache>
            </c:strRef>
          </c:cat>
          <c:val>
            <c:numRef>
              <c:f>Sheet1!$B$2:$B$7</c:f>
              <c:numCache>
                <c:formatCode>General</c:formatCode>
                <c:ptCount val="6"/>
                <c:pt idx="0">
                  <c:v>5267</c:v>
                </c:pt>
                <c:pt idx="1">
                  <c:v>2214</c:v>
                </c:pt>
                <c:pt idx="2">
                  <c:v>341</c:v>
                </c:pt>
                <c:pt idx="3">
                  <c:v>377</c:v>
                </c:pt>
                <c:pt idx="4">
                  <c:v>604</c:v>
                </c:pt>
                <c:pt idx="5">
                  <c:v>492</c:v>
                </c:pt>
              </c:numCache>
            </c:numRef>
          </c:val>
          <c:extLst>
            <c:ext xmlns:c16="http://schemas.microsoft.com/office/drawing/2014/chart" uri="{C3380CC4-5D6E-409C-BE32-E72D297353CC}">
              <c16:uniqueId val="{00000004-FDEC-4352-A539-69BAAA868458}"/>
            </c:ext>
          </c:extLst>
        </c:ser>
        <c:dLbls>
          <c:showLegendKey val="0"/>
          <c:showVal val="0"/>
          <c:showCatName val="0"/>
          <c:showSerName val="0"/>
          <c:showPercent val="0"/>
          <c:showBubbleSize val="0"/>
          <c:showLeaderLines val="1"/>
        </c:dLbls>
      </c:pie3DChart>
      <c:spPr>
        <a:noFill/>
        <a:ln>
          <a:noFill/>
        </a:ln>
        <a:effectLst/>
      </c:spPr>
    </c:plotArea>
    <c:plotVisOnly val="1"/>
    <c:dispBlanksAs val="zero"/>
    <c:showDLblsOverMax val="0"/>
  </c:chart>
  <c:spPr>
    <a:noFill/>
    <a:ln>
      <a:noFill/>
    </a:ln>
    <a:effectLst/>
  </c:spPr>
  <c:txPr>
    <a:bodyPr/>
    <a:lstStyle/>
    <a:p>
      <a:pPr>
        <a:defRPr/>
      </a:pPr>
      <a:endParaRPr lang="en-US"/>
    </a:p>
  </c:txPr>
  <c:externalData r:id="rId3">
    <c:autoUpdate val="0"/>
  </c:externalData>
</c:chartSpace>
</file>

<file path=ppt/charts/chart1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sz="1768"/>
            </a:pPr>
            <a:endParaRPr lang="en-US" sz="1800"/>
          </a:p>
        </c:rich>
      </c:tx>
      <c:overlay val="0"/>
    </c:title>
    <c:autoTitleDeleted val="0"/>
    <c:view3D>
      <c:rotX val="0"/>
      <c:rotY val="0"/>
      <c:depthPercent val="100"/>
      <c:rAngAx val="0"/>
      <c:perspective val="0"/>
    </c:view3D>
    <c:floor>
      <c:thickness val="0"/>
    </c:floor>
    <c:sideWall>
      <c:thickness val="0"/>
      <c:spPr>
        <a:noFill/>
        <a:ln w="25407">
          <a:noFill/>
        </a:ln>
      </c:spPr>
    </c:sideWall>
    <c:backWall>
      <c:thickness val="0"/>
      <c:spPr>
        <a:noFill/>
        <a:ln w="25407">
          <a:noFill/>
        </a:ln>
      </c:spPr>
    </c:backWall>
    <c:plotArea>
      <c:layout/>
      <c:bar3DChart>
        <c:barDir val="col"/>
        <c:grouping val="clustered"/>
        <c:varyColors val="0"/>
        <c:ser>
          <c:idx val="0"/>
          <c:order val="0"/>
          <c:tx>
            <c:strRef>
              <c:f>Sheet1!$B$1</c:f>
              <c:strCache>
                <c:ptCount val="1"/>
                <c:pt idx="0">
                  <c:v>Youth</c:v>
                </c:pt>
              </c:strCache>
            </c:strRef>
          </c:tx>
          <c:spPr>
            <a:solidFill>
              <a:schemeClr val="accent6">
                <a:lumMod val="40000"/>
                <a:lumOff val="60000"/>
              </a:schemeClr>
            </a:solidFill>
          </c:spPr>
          <c:invertIfNegative val="0"/>
          <c:dLbls>
            <c:dLbl>
              <c:idx val="0"/>
              <c:layout>
                <c:manualLayout>
                  <c:x val="5.8651026392961877E-3"/>
                  <c:y val="6.9767441860465011E-3"/>
                </c:manualLayout>
              </c:layout>
              <c:spPr/>
              <c:txPr>
                <a:bodyPr/>
                <a:lstStyle/>
                <a:p>
                  <a:pPr>
                    <a:defRPr sz="1600" b="1">
                      <a:latin typeface="Times New Roman" panose="02020603050405020304" pitchFamily="18" charset="0"/>
                      <a:cs typeface="Times New Roman" panose="02020603050405020304" pitchFamily="18" charset="0"/>
                    </a:defRPr>
                  </a:pPr>
                  <a:endParaRPr lang="en-US"/>
                </a:p>
              </c:txP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2344-4D76-B64D-954ABA4AA5D3}"/>
                </c:ext>
              </c:extLst>
            </c:dLbl>
            <c:spPr>
              <a:noFill/>
              <a:ln w="25368">
                <a:noFill/>
              </a:ln>
            </c:spPr>
            <c:txPr>
              <a:bodyPr/>
              <a:lstStyle/>
              <a:p>
                <a:pPr>
                  <a:defRPr sz="1600" b="1">
                    <a:latin typeface="Times New Roman" panose="02020603050405020304" pitchFamily="18" charset="0"/>
                    <a:cs typeface="Times New Roman" panose="02020603050405020304" pitchFamily="18"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c:f>
              <c:strCache>
                <c:ptCount val="1"/>
                <c:pt idx="0">
                  <c:v>ISK</c:v>
                </c:pt>
              </c:strCache>
            </c:strRef>
          </c:cat>
          <c:val>
            <c:numRef>
              <c:f>Sheet1!$B$2</c:f>
              <c:numCache>
                <c:formatCode>0.00%</c:formatCode>
                <c:ptCount val="1"/>
                <c:pt idx="0">
                  <c:v>0.995</c:v>
                </c:pt>
              </c:numCache>
            </c:numRef>
          </c:val>
          <c:extLst>
            <c:ext xmlns:c16="http://schemas.microsoft.com/office/drawing/2014/chart" uri="{C3380CC4-5D6E-409C-BE32-E72D297353CC}">
              <c16:uniqueId val="{00000002-2344-4D76-B64D-954ABA4AA5D3}"/>
            </c:ext>
          </c:extLst>
        </c:ser>
        <c:ser>
          <c:idx val="1"/>
          <c:order val="1"/>
          <c:tx>
            <c:strRef>
              <c:f>Sheet1!$C$1</c:f>
              <c:strCache>
                <c:ptCount val="1"/>
                <c:pt idx="0">
                  <c:v>Adult</c:v>
                </c:pt>
              </c:strCache>
            </c:strRef>
          </c:tx>
          <c:invertIfNegative val="0"/>
          <c:dLbls>
            <c:dLbl>
              <c:idx val="0"/>
              <c:layout>
                <c:manualLayout>
                  <c:x val="0"/>
                  <c:y val="9.3023255813953279E-3"/>
                </c:manualLayout>
              </c:layout>
              <c:spPr/>
              <c:txPr>
                <a:bodyPr/>
                <a:lstStyle/>
                <a:p>
                  <a:pPr>
                    <a:defRPr sz="1600" b="1">
                      <a:latin typeface="Times New Roman" panose="02020603050405020304" pitchFamily="18" charset="0"/>
                      <a:cs typeface="Times New Roman" panose="02020603050405020304" pitchFamily="18" charset="0"/>
                    </a:defRPr>
                  </a:pPr>
                  <a:endParaRPr lang="en-US"/>
                </a:p>
              </c:txP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2344-4D76-B64D-954ABA4AA5D3}"/>
                </c:ext>
              </c:extLst>
            </c:dLbl>
            <c:spPr>
              <a:noFill/>
              <a:ln w="25368">
                <a:noFill/>
              </a:ln>
            </c:spPr>
            <c:txPr>
              <a:bodyPr/>
              <a:lstStyle/>
              <a:p>
                <a:pPr>
                  <a:defRPr sz="1600" b="1">
                    <a:latin typeface="Times New Roman" panose="02020603050405020304" pitchFamily="18" charset="0"/>
                    <a:cs typeface="Times New Roman" panose="02020603050405020304" pitchFamily="18"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c:f>
              <c:strCache>
                <c:ptCount val="1"/>
                <c:pt idx="0">
                  <c:v>ISK</c:v>
                </c:pt>
              </c:strCache>
            </c:strRef>
          </c:cat>
          <c:val>
            <c:numRef>
              <c:f>Sheet1!$C$2</c:f>
              <c:numCache>
                <c:formatCode>0.00%</c:formatCode>
                <c:ptCount val="1"/>
                <c:pt idx="0">
                  <c:v>1</c:v>
                </c:pt>
              </c:numCache>
            </c:numRef>
          </c:val>
          <c:extLst>
            <c:ext xmlns:c16="http://schemas.microsoft.com/office/drawing/2014/chart" uri="{C3380CC4-5D6E-409C-BE32-E72D297353CC}">
              <c16:uniqueId val="{00000005-2344-4D76-B64D-954ABA4AA5D3}"/>
            </c:ext>
          </c:extLst>
        </c:ser>
        <c:ser>
          <c:idx val="2"/>
          <c:order val="2"/>
          <c:tx>
            <c:strRef>
              <c:f>Sheet1!$D$1</c:f>
              <c:strCache>
                <c:ptCount val="1"/>
                <c:pt idx="0">
                  <c:v>State Avg</c:v>
                </c:pt>
              </c:strCache>
            </c:strRef>
          </c:tx>
          <c:invertIfNegative val="0"/>
          <c:dLbls>
            <c:dLbl>
              <c:idx val="0"/>
              <c:layout>
                <c:manualLayout>
                  <c:x val="1.4662756598240469E-3"/>
                  <c:y val="9.3023255813953383E-3"/>
                </c:manualLayout>
              </c:layout>
              <c:spPr/>
              <c:txPr>
                <a:bodyPr/>
                <a:lstStyle/>
                <a:p>
                  <a:pPr>
                    <a:defRPr sz="1600" b="1">
                      <a:latin typeface="Times New Roman" panose="02020603050405020304" pitchFamily="18" charset="0"/>
                      <a:cs typeface="Times New Roman" panose="02020603050405020304" pitchFamily="18" charset="0"/>
                    </a:defRPr>
                  </a:pPr>
                  <a:endParaRPr lang="en-US"/>
                </a:p>
              </c:txP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6-2344-4D76-B64D-954ABA4AA5D3}"/>
                </c:ext>
              </c:extLst>
            </c:dLbl>
            <c:spPr>
              <a:noFill/>
              <a:ln w="25368">
                <a:noFill/>
              </a:ln>
            </c:spPr>
            <c:txPr>
              <a:bodyPr/>
              <a:lstStyle/>
              <a:p>
                <a:pPr>
                  <a:defRPr sz="1600" b="1">
                    <a:latin typeface="Times New Roman" panose="02020603050405020304" pitchFamily="18" charset="0"/>
                    <a:cs typeface="Times New Roman" panose="02020603050405020304" pitchFamily="18"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c:f>
              <c:strCache>
                <c:ptCount val="1"/>
                <c:pt idx="0">
                  <c:v>ISK</c:v>
                </c:pt>
              </c:strCache>
            </c:strRef>
          </c:cat>
          <c:val>
            <c:numRef>
              <c:f>Sheet1!$D$2</c:f>
              <c:numCache>
                <c:formatCode>0.00%</c:formatCode>
                <c:ptCount val="1"/>
                <c:pt idx="0">
                  <c:v>0.98550000000000004</c:v>
                </c:pt>
              </c:numCache>
            </c:numRef>
          </c:val>
          <c:extLst>
            <c:ext xmlns:c16="http://schemas.microsoft.com/office/drawing/2014/chart" uri="{C3380CC4-5D6E-409C-BE32-E72D297353CC}">
              <c16:uniqueId val="{00000008-2344-4D76-B64D-954ABA4AA5D3}"/>
            </c:ext>
          </c:extLst>
        </c:ser>
        <c:dLbls>
          <c:showLegendKey val="0"/>
          <c:showVal val="0"/>
          <c:showCatName val="0"/>
          <c:showSerName val="0"/>
          <c:showPercent val="0"/>
          <c:showBubbleSize val="0"/>
        </c:dLbls>
        <c:gapWidth val="150"/>
        <c:shape val="cylinder"/>
        <c:axId val="173357848"/>
        <c:axId val="1"/>
        <c:axId val="0"/>
      </c:bar3DChart>
      <c:catAx>
        <c:axId val="173357848"/>
        <c:scaling>
          <c:orientation val="minMax"/>
        </c:scaling>
        <c:delete val="0"/>
        <c:axPos val="b"/>
        <c:numFmt formatCode="General" sourceLinked="1"/>
        <c:majorTickMark val="out"/>
        <c:minorTickMark val="none"/>
        <c:tickLblPos val="nextTo"/>
        <c:txPr>
          <a:bodyPr/>
          <a:lstStyle/>
          <a:p>
            <a:pPr>
              <a:defRPr b="1">
                <a:latin typeface="Times New Roman" panose="02020603050405020304" pitchFamily="18" charset="0"/>
                <a:cs typeface="Times New Roman" panose="02020603050405020304" pitchFamily="18" charset="0"/>
              </a:defRPr>
            </a:pPr>
            <a:endParaRPr lang="en-US"/>
          </a:p>
        </c:txPr>
        <c:crossAx val="1"/>
        <c:crosses val="autoZero"/>
        <c:auto val="1"/>
        <c:lblAlgn val="ctr"/>
        <c:lblOffset val="100"/>
        <c:noMultiLvlLbl val="0"/>
      </c:catAx>
      <c:valAx>
        <c:axId val="1"/>
        <c:scaling>
          <c:orientation val="minMax"/>
          <c:max val="1"/>
          <c:min val="0.5"/>
        </c:scaling>
        <c:delete val="0"/>
        <c:axPos val="l"/>
        <c:majorGridlines/>
        <c:numFmt formatCode="0%" sourceLinked="0"/>
        <c:majorTickMark val="out"/>
        <c:minorTickMark val="none"/>
        <c:tickLblPos val="nextTo"/>
        <c:txPr>
          <a:bodyPr/>
          <a:lstStyle/>
          <a:p>
            <a:pPr>
              <a:defRPr sz="1178" b="1">
                <a:latin typeface="Times New Roman" panose="02020603050405020304" pitchFamily="18" charset="0"/>
                <a:cs typeface="Times New Roman" panose="02020603050405020304" pitchFamily="18" charset="0"/>
              </a:defRPr>
            </a:pPr>
            <a:endParaRPr lang="en-US"/>
          </a:p>
        </c:txPr>
        <c:crossAx val="173357848"/>
        <c:crosses val="autoZero"/>
        <c:crossBetween val="between"/>
        <c:majorUnit val="0.1"/>
      </c:valAx>
      <c:spPr>
        <a:noFill/>
        <a:ln w="25384">
          <a:noFill/>
        </a:ln>
      </c:spPr>
    </c:plotArea>
    <c:legend>
      <c:legendPos val="r"/>
      <c:overlay val="0"/>
      <c:txPr>
        <a:bodyPr/>
        <a:lstStyle/>
        <a:p>
          <a:pPr>
            <a:defRPr>
              <a:latin typeface="Times New Roman" panose="02020603050405020304" pitchFamily="18" charset="0"/>
              <a:cs typeface="Times New Roman" panose="02020603050405020304" pitchFamily="18" charset="0"/>
            </a:defRPr>
          </a:pPr>
          <a:endParaRPr lang="en-US"/>
        </a:p>
      </c:txPr>
    </c:legend>
    <c:plotVisOnly val="1"/>
    <c:dispBlanksAs val="gap"/>
    <c:showDLblsOverMax val="0"/>
  </c:chart>
  <c:spPr>
    <a:noFill/>
    <a:ln>
      <a:noFill/>
    </a:ln>
  </c:spPr>
  <c:txPr>
    <a:bodyPr/>
    <a:lstStyle/>
    <a:p>
      <a:pPr>
        <a:defRPr sz="1768"/>
      </a:pPr>
      <a:endParaRPr lang="en-US"/>
    </a:p>
  </c:txPr>
  <c:externalData r:id="rId1">
    <c:autoUpdate val="0"/>
  </c:externalData>
  <c:userShapes r:id="rId2"/>
</c:chartSpace>
</file>

<file path=ppt/charts/chart1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sz="1767"/>
            </a:pPr>
            <a:endParaRPr lang="en-US" sz="1800"/>
          </a:p>
        </c:rich>
      </c:tx>
      <c:overlay val="0"/>
    </c:title>
    <c:autoTitleDeleted val="0"/>
    <c:view3D>
      <c:rotX val="0"/>
      <c:rotY val="0"/>
      <c:depthPercent val="100"/>
      <c:rAngAx val="0"/>
      <c:perspective val="0"/>
    </c:view3D>
    <c:floor>
      <c:thickness val="0"/>
    </c:floor>
    <c:sideWall>
      <c:thickness val="0"/>
      <c:spPr>
        <a:noFill/>
        <a:ln w="25407">
          <a:noFill/>
        </a:ln>
      </c:spPr>
    </c:sideWall>
    <c:backWall>
      <c:thickness val="0"/>
      <c:spPr>
        <a:noFill/>
        <a:ln w="25407">
          <a:noFill/>
        </a:ln>
      </c:spPr>
    </c:backWall>
    <c:plotArea>
      <c:layout/>
      <c:bar3DChart>
        <c:barDir val="col"/>
        <c:grouping val="clustered"/>
        <c:varyColors val="0"/>
        <c:ser>
          <c:idx val="0"/>
          <c:order val="0"/>
          <c:tx>
            <c:strRef>
              <c:f>Sheet1!$B$1</c:f>
              <c:strCache>
                <c:ptCount val="1"/>
                <c:pt idx="0">
                  <c:v>I/DDC</c:v>
                </c:pt>
              </c:strCache>
            </c:strRef>
          </c:tx>
          <c:spPr>
            <a:solidFill>
              <a:srgbClr val="1F497D">
                <a:lumMod val="40000"/>
                <a:lumOff val="60000"/>
              </a:srgbClr>
            </a:solidFill>
          </c:spPr>
          <c:invertIfNegative val="0"/>
          <c:dLbls>
            <c:spPr>
              <a:noFill/>
              <a:ln w="25352">
                <a:noFill/>
              </a:ln>
            </c:spPr>
            <c:txPr>
              <a:bodyPr rot="0"/>
              <a:lstStyle/>
              <a:p>
                <a:pPr>
                  <a:defRPr sz="1600" b="1">
                    <a:latin typeface="Times New Roman" panose="02020603050405020304" pitchFamily="18" charset="0"/>
                    <a:cs typeface="Times New Roman" panose="02020603050405020304" pitchFamily="18"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c:f>
              <c:strCache>
                <c:ptCount val="1"/>
                <c:pt idx="0">
                  <c:v>ISK</c:v>
                </c:pt>
              </c:strCache>
            </c:strRef>
          </c:cat>
          <c:val>
            <c:numRef>
              <c:f>Sheet1!$B$2</c:f>
              <c:numCache>
                <c:formatCode>0.00%</c:formatCode>
                <c:ptCount val="1"/>
                <c:pt idx="0">
                  <c:v>0.92359999999999998</c:v>
                </c:pt>
              </c:numCache>
            </c:numRef>
          </c:val>
          <c:extLst>
            <c:ext xmlns:c16="http://schemas.microsoft.com/office/drawing/2014/chart" uri="{C3380CC4-5D6E-409C-BE32-E72D297353CC}">
              <c16:uniqueId val="{00000002-570D-4588-8D75-A615939E0EED}"/>
            </c:ext>
          </c:extLst>
        </c:ser>
        <c:ser>
          <c:idx val="1"/>
          <c:order val="1"/>
          <c:tx>
            <c:strRef>
              <c:f>Sheet1!$C$1</c:f>
              <c:strCache>
                <c:ptCount val="1"/>
                <c:pt idx="0">
                  <c:v>I/DDA</c:v>
                </c:pt>
              </c:strCache>
            </c:strRef>
          </c:tx>
          <c:invertIfNegative val="0"/>
          <c:dLbls>
            <c:spPr>
              <a:noFill/>
              <a:ln w="25352">
                <a:noFill/>
              </a:ln>
            </c:spPr>
            <c:txPr>
              <a:bodyPr rot="0"/>
              <a:lstStyle/>
              <a:p>
                <a:pPr>
                  <a:defRPr sz="1600" b="1">
                    <a:latin typeface="Times New Roman" panose="02020603050405020304" pitchFamily="18" charset="0"/>
                    <a:cs typeface="Times New Roman" panose="02020603050405020304" pitchFamily="18"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c:f>
              <c:strCache>
                <c:ptCount val="1"/>
                <c:pt idx="0">
                  <c:v>ISK</c:v>
                </c:pt>
              </c:strCache>
            </c:strRef>
          </c:cat>
          <c:val>
            <c:numRef>
              <c:f>Sheet1!$C$2</c:f>
              <c:numCache>
                <c:formatCode>0.00%</c:formatCode>
                <c:ptCount val="1"/>
                <c:pt idx="0">
                  <c:v>0.63890000000000002</c:v>
                </c:pt>
              </c:numCache>
            </c:numRef>
          </c:val>
          <c:extLst>
            <c:ext xmlns:c16="http://schemas.microsoft.com/office/drawing/2014/chart" uri="{C3380CC4-5D6E-409C-BE32-E72D297353CC}">
              <c16:uniqueId val="{00000004-570D-4588-8D75-A615939E0EED}"/>
            </c:ext>
          </c:extLst>
        </c:ser>
        <c:ser>
          <c:idx val="2"/>
          <c:order val="2"/>
          <c:tx>
            <c:strRef>
              <c:f>Sheet1!$D$1</c:f>
              <c:strCache>
                <c:ptCount val="1"/>
                <c:pt idx="0">
                  <c:v>SED</c:v>
                </c:pt>
              </c:strCache>
            </c:strRef>
          </c:tx>
          <c:invertIfNegative val="0"/>
          <c:dLbls>
            <c:dLbl>
              <c:idx val="0"/>
              <c:layout>
                <c:manualLayout>
                  <c:x val="-1.4662756598240469E-3"/>
                  <c:y val="6.9767441860465011E-3"/>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570D-4588-8D75-A615939E0EED}"/>
                </c:ext>
              </c:extLst>
            </c:dLbl>
            <c:spPr>
              <a:noFill/>
              <a:ln w="25352">
                <a:noFill/>
              </a:ln>
            </c:spPr>
            <c:txPr>
              <a:bodyPr rot="0"/>
              <a:lstStyle/>
              <a:p>
                <a:pPr>
                  <a:defRPr sz="1600" b="1" i="0">
                    <a:solidFill>
                      <a:schemeClr val="tx1"/>
                    </a:solidFill>
                    <a:latin typeface="Times New Roman" panose="02020603050405020304" pitchFamily="18" charset="0"/>
                    <a:cs typeface="Times New Roman" panose="02020603050405020304" pitchFamily="18"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c:f>
              <c:strCache>
                <c:ptCount val="1"/>
                <c:pt idx="0">
                  <c:v>ISK</c:v>
                </c:pt>
              </c:strCache>
            </c:strRef>
          </c:cat>
          <c:val>
            <c:numRef>
              <c:f>Sheet1!$D$2</c:f>
              <c:numCache>
                <c:formatCode>0.00%</c:formatCode>
                <c:ptCount val="1"/>
                <c:pt idx="0">
                  <c:v>0.83640000000000003</c:v>
                </c:pt>
              </c:numCache>
            </c:numRef>
          </c:val>
          <c:extLst>
            <c:ext xmlns:c16="http://schemas.microsoft.com/office/drawing/2014/chart" uri="{C3380CC4-5D6E-409C-BE32-E72D297353CC}">
              <c16:uniqueId val="{00000007-570D-4588-8D75-A615939E0EED}"/>
            </c:ext>
          </c:extLst>
        </c:ser>
        <c:ser>
          <c:idx val="3"/>
          <c:order val="3"/>
          <c:tx>
            <c:strRef>
              <c:f>Sheet1!$E$1</c:f>
              <c:strCache>
                <c:ptCount val="1"/>
                <c:pt idx="0">
                  <c:v>MIA</c:v>
                </c:pt>
              </c:strCache>
            </c:strRef>
          </c:tx>
          <c:spPr>
            <a:solidFill>
              <a:schemeClr val="accent4">
                <a:lumMod val="60000"/>
                <a:lumOff val="40000"/>
              </a:schemeClr>
            </a:solidFill>
          </c:spPr>
          <c:invertIfNegative val="0"/>
          <c:dLbls>
            <c:dLbl>
              <c:idx val="0"/>
              <c:layout>
                <c:manualLayout>
                  <c:x val="-5.3762819787533105E-17"/>
                  <c:y val="6.9767441860465115E-3"/>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8-570D-4588-8D75-A615939E0EED}"/>
                </c:ext>
              </c:extLst>
            </c:dLbl>
            <c:spPr>
              <a:noFill/>
              <a:ln w="25352">
                <a:noFill/>
              </a:ln>
            </c:spPr>
            <c:txPr>
              <a:bodyPr rot="0"/>
              <a:lstStyle/>
              <a:p>
                <a:pPr>
                  <a:defRPr sz="1600" b="1">
                    <a:latin typeface="Times New Roman" panose="02020603050405020304" pitchFamily="18" charset="0"/>
                    <a:cs typeface="Times New Roman" panose="02020603050405020304" pitchFamily="18"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c:f>
              <c:strCache>
                <c:ptCount val="1"/>
                <c:pt idx="0">
                  <c:v>ISK</c:v>
                </c:pt>
              </c:strCache>
            </c:strRef>
          </c:cat>
          <c:val>
            <c:numRef>
              <c:f>Sheet1!$E$2</c:f>
              <c:numCache>
                <c:formatCode>0.00%</c:formatCode>
                <c:ptCount val="1"/>
                <c:pt idx="0">
                  <c:v>0.92279999999999995</c:v>
                </c:pt>
              </c:numCache>
            </c:numRef>
          </c:val>
          <c:extLst>
            <c:ext xmlns:c16="http://schemas.microsoft.com/office/drawing/2014/chart" uri="{C3380CC4-5D6E-409C-BE32-E72D297353CC}">
              <c16:uniqueId val="{0000000A-570D-4588-8D75-A615939E0EED}"/>
            </c:ext>
          </c:extLst>
        </c:ser>
        <c:dLbls>
          <c:showLegendKey val="0"/>
          <c:showVal val="0"/>
          <c:showCatName val="0"/>
          <c:showSerName val="0"/>
          <c:showPercent val="0"/>
          <c:showBubbleSize val="0"/>
        </c:dLbls>
        <c:gapWidth val="150"/>
        <c:shape val="cylinder"/>
        <c:axId val="177717864"/>
        <c:axId val="1"/>
        <c:axId val="0"/>
      </c:bar3DChart>
      <c:catAx>
        <c:axId val="177717864"/>
        <c:scaling>
          <c:orientation val="minMax"/>
        </c:scaling>
        <c:delete val="0"/>
        <c:axPos val="b"/>
        <c:numFmt formatCode="General" sourceLinked="1"/>
        <c:majorTickMark val="out"/>
        <c:minorTickMark val="none"/>
        <c:tickLblPos val="nextTo"/>
        <c:txPr>
          <a:bodyPr/>
          <a:lstStyle/>
          <a:p>
            <a:pPr>
              <a:defRPr b="1">
                <a:latin typeface="Times New Roman" panose="02020603050405020304" pitchFamily="18" charset="0"/>
                <a:cs typeface="Times New Roman" panose="02020603050405020304" pitchFamily="18" charset="0"/>
              </a:defRPr>
            </a:pPr>
            <a:endParaRPr lang="en-US"/>
          </a:p>
        </c:txPr>
        <c:crossAx val="1"/>
        <c:crosses val="autoZero"/>
        <c:auto val="1"/>
        <c:lblAlgn val="ctr"/>
        <c:lblOffset val="100"/>
        <c:noMultiLvlLbl val="0"/>
      </c:catAx>
      <c:valAx>
        <c:axId val="1"/>
        <c:scaling>
          <c:orientation val="minMax"/>
          <c:max val="1"/>
          <c:min val="0.1"/>
        </c:scaling>
        <c:delete val="0"/>
        <c:axPos val="l"/>
        <c:majorGridlines/>
        <c:numFmt formatCode="0%" sourceLinked="0"/>
        <c:majorTickMark val="out"/>
        <c:minorTickMark val="none"/>
        <c:tickLblPos val="nextTo"/>
        <c:txPr>
          <a:bodyPr/>
          <a:lstStyle/>
          <a:p>
            <a:pPr>
              <a:defRPr sz="1200" b="1">
                <a:latin typeface="Times New Roman" panose="02020603050405020304" pitchFamily="18" charset="0"/>
                <a:cs typeface="Times New Roman" panose="02020603050405020304" pitchFamily="18" charset="0"/>
              </a:defRPr>
            </a:pPr>
            <a:endParaRPr lang="en-US"/>
          </a:p>
        </c:txPr>
        <c:crossAx val="177717864"/>
        <c:crosses val="autoZero"/>
        <c:crossBetween val="between"/>
        <c:majorUnit val="0.1"/>
      </c:valAx>
      <c:spPr>
        <a:noFill/>
        <a:ln w="25384">
          <a:noFill/>
        </a:ln>
      </c:spPr>
    </c:plotArea>
    <c:legend>
      <c:legendPos val="r"/>
      <c:overlay val="0"/>
      <c:txPr>
        <a:bodyPr/>
        <a:lstStyle/>
        <a:p>
          <a:pPr>
            <a:defRPr>
              <a:latin typeface="Times New Roman" panose="02020603050405020304" pitchFamily="18" charset="0"/>
              <a:cs typeface="Times New Roman" panose="02020603050405020304" pitchFamily="18" charset="0"/>
            </a:defRPr>
          </a:pPr>
          <a:endParaRPr lang="en-US"/>
        </a:p>
      </c:txPr>
    </c:legend>
    <c:plotVisOnly val="1"/>
    <c:dispBlanksAs val="gap"/>
    <c:showDLblsOverMax val="0"/>
  </c:chart>
  <c:spPr>
    <a:noFill/>
    <a:ln>
      <a:noFill/>
    </a:ln>
  </c:spPr>
  <c:txPr>
    <a:bodyPr/>
    <a:lstStyle/>
    <a:p>
      <a:pPr>
        <a:defRPr sz="1767"/>
      </a:pPr>
      <a:endParaRPr lang="en-US"/>
    </a:p>
  </c:txPr>
  <c:externalData r:id="rId1">
    <c:autoUpdate val="0"/>
  </c:externalData>
  <c:userShapes r:id="rId2"/>
</c:chartSpace>
</file>

<file path=ppt/charts/chart1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sz="1768"/>
            </a:pPr>
            <a:endParaRPr lang="en-US" sz="1800"/>
          </a:p>
        </c:rich>
      </c:tx>
      <c:overlay val="0"/>
    </c:title>
    <c:autoTitleDeleted val="0"/>
    <c:view3D>
      <c:rotX val="0"/>
      <c:rotY val="0"/>
      <c:depthPercent val="100"/>
      <c:rAngAx val="0"/>
      <c:perspective val="0"/>
    </c:view3D>
    <c:floor>
      <c:thickness val="0"/>
    </c:floor>
    <c:sideWall>
      <c:thickness val="0"/>
      <c:spPr>
        <a:noFill/>
        <a:ln w="25407">
          <a:noFill/>
        </a:ln>
      </c:spPr>
    </c:sideWall>
    <c:backWall>
      <c:thickness val="0"/>
      <c:spPr>
        <a:noFill/>
        <a:ln w="25407">
          <a:noFill/>
        </a:ln>
      </c:spPr>
    </c:backWall>
    <c:plotArea>
      <c:layout>
        <c:manualLayout>
          <c:layoutTarget val="inner"/>
          <c:xMode val="edge"/>
          <c:yMode val="edge"/>
          <c:x val="6.4432183314378791E-2"/>
          <c:y val="9.883153268632118E-2"/>
          <c:w val="0.80980051660080865"/>
          <c:h val="0.77254440578648598"/>
        </c:manualLayout>
      </c:layout>
      <c:bar3DChart>
        <c:barDir val="col"/>
        <c:grouping val="clustered"/>
        <c:varyColors val="0"/>
        <c:ser>
          <c:idx val="0"/>
          <c:order val="0"/>
          <c:tx>
            <c:strRef>
              <c:f>Sheet1!$B$1</c:f>
              <c:strCache>
                <c:ptCount val="1"/>
                <c:pt idx="0">
                  <c:v>I/DDC</c:v>
                </c:pt>
              </c:strCache>
            </c:strRef>
          </c:tx>
          <c:spPr>
            <a:solidFill>
              <a:schemeClr val="accent6">
                <a:lumMod val="60000"/>
                <a:lumOff val="40000"/>
              </a:schemeClr>
            </a:solidFill>
          </c:spPr>
          <c:invertIfNegative val="0"/>
          <c:dLbls>
            <c:spPr>
              <a:noFill/>
              <a:ln w="25368">
                <a:noFill/>
              </a:ln>
            </c:spPr>
            <c:txPr>
              <a:bodyPr rot="0"/>
              <a:lstStyle/>
              <a:p>
                <a:pPr>
                  <a:defRPr sz="1600" b="1" i="0">
                    <a:solidFill>
                      <a:schemeClr val="tx1"/>
                    </a:solidFill>
                    <a:latin typeface="Times New Roman" panose="02020603050405020304" pitchFamily="18" charset="0"/>
                    <a:cs typeface="Times New Roman" panose="02020603050405020304" pitchFamily="18"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c:f>
              <c:strCache>
                <c:ptCount val="1"/>
                <c:pt idx="0">
                  <c:v>ISK</c:v>
                </c:pt>
              </c:strCache>
            </c:strRef>
          </c:cat>
          <c:val>
            <c:numRef>
              <c:f>Sheet1!$B$2</c:f>
              <c:numCache>
                <c:formatCode>0.00%</c:formatCode>
                <c:ptCount val="1"/>
                <c:pt idx="0">
                  <c:v>0.49669999999999997</c:v>
                </c:pt>
              </c:numCache>
            </c:numRef>
          </c:val>
          <c:extLst>
            <c:ext xmlns:c16="http://schemas.microsoft.com/office/drawing/2014/chart" uri="{C3380CC4-5D6E-409C-BE32-E72D297353CC}">
              <c16:uniqueId val="{00000002-2A08-48DA-88C3-F06AD12C5FF0}"/>
            </c:ext>
          </c:extLst>
        </c:ser>
        <c:ser>
          <c:idx val="1"/>
          <c:order val="1"/>
          <c:tx>
            <c:strRef>
              <c:f>Sheet1!$C$1</c:f>
              <c:strCache>
                <c:ptCount val="1"/>
                <c:pt idx="0">
                  <c:v>I/DDA</c:v>
                </c:pt>
              </c:strCache>
            </c:strRef>
          </c:tx>
          <c:invertIfNegative val="0"/>
          <c:dLbls>
            <c:dLbl>
              <c:idx val="0"/>
              <c:layout>
                <c:manualLayout>
                  <c:x val="-1.4662756598240738E-3"/>
                  <c:y val="-2.1317583194824175E-17"/>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2A08-48DA-88C3-F06AD12C5FF0}"/>
                </c:ext>
              </c:extLst>
            </c:dLbl>
            <c:spPr>
              <a:noFill/>
              <a:ln w="25368">
                <a:noFill/>
              </a:ln>
            </c:spPr>
            <c:txPr>
              <a:bodyPr rot="0"/>
              <a:lstStyle/>
              <a:p>
                <a:pPr>
                  <a:defRPr sz="1600" b="1" i="0">
                    <a:solidFill>
                      <a:schemeClr val="tx1"/>
                    </a:solidFill>
                    <a:latin typeface="Times New Roman" panose="02020603050405020304" pitchFamily="18" charset="0"/>
                    <a:cs typeface="Times New Roman" panose="02020603050405020304" pitchFamily="18"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c:f>
              <c:strCache>
                <c:ptCount val="1"/>
                <c:pt idx="0">
                  <c:v>ISK</c:v>
                </c:pt>
              </c:strCache>
            </c:strRef>
          </c:cat>
          <c:val>
            <c:numRef>
              <c:f>Sheet1!$C$2</c:f>
              <c:numCache>
                <c:formatCode>0.00%</c:formatCode>
                <c:ptCount val="1"/>
                <c:pt idx="0">
                  <c:v>0.97060000000000002</c:v>
                </c:pt>
              </c:numCache>
            </c:numRef>
          </c:val>
          <c:extLst>
            <c:ext xmlns:c16="http://schemas.microsoft.com/office/drawing/2014/chart" uri="{C3380CC4-5D6E-409C-BE32-E72D297353CC}">
              <c16:uniqueId val="{00000005-2A08-48DA-88C3-F06AD12C5FF0}"/>
            </c:ext>
          </c:extLst>
        </c:ser>
        <c:ser>
          <c:idx val="2"/>
          <c:order val="2"/>
          <c:tx>
            <c:strRef>
              <c:f>Sheet1!$D$1</c:f>
              <c:strCache>
                <c:ptCount val="1"/>
                <c:pt idx="0">
                  <c:v>SED</c:v>
                </c:pt>
              </c:strCache>
            </c:strRef>
          </c:tx>
          <c:invertIfNegative val="0"/>
          <c:dLbls>
            <c:dLbl>
              <c:idx val="0"/>
              <c:layout>
                <c:manualLayout>
                  <c:x val="1.4662756598240469E-3"/>
                  <c:y val="0"/>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6-2A08-48DA-88C3-F06AD12C5FF0}"/>
                </c:ext>
              </c:extLst>
            </c:dLbl>
            <c:spPr>
              <a:noFill/>
              <a:ln w="25368">
                <a:noFill/>
              </a:ln>
            </c:spPr>
            <c:txPr>
              <a:bodyPr rot="0"/>
              <a:lstStyle/>
              <a:p>
                <a:pPr>
                  <a:defRPr sz="1600" b="1" i="0">
                    <a:solidFill>
                      <a:schemeClr val="tx1"/>
                    </a:solidFill>
                    <a:latin typeface="Times New Roman" panose="02020603050405020304" pitchFamily="18" charset="0"/>
                    <a:cs typeface="Times New Roman" panose="02020603050405020304" pitchFamily="18"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c:f>
              <c:strCache>
                <c:ptCount val="1"/>
                <c:pt idx="0">
                  <c:v>ISK</c:v>
                </c:pt>
              </c:strCache>
            </c:strRef>
          </c:cat>
          <c:val>
            <c:numRef>
              <c:f>Sheet1!$D$2</c:f>
              <c:numCache>
                <c:formatCode>0.00%</c:formatCode>
                <c:ptCount val="1"/>
                <c:pt idx="0">
                  <c:v>0.49430000000000002</c:v>
                </c:pt>
              </c:numCache>
            </c:numRef>
          </c:val>
          <c:extLst>
            <c:ext xmlns:c16="http://schemas.microsoft.com/office/drawing/2014/chart" uri="{C3380CC4-5D6E-409C-BE32-E72D297353CC}">
              <c16:uniqueId val="{00000008-2A08-48DA-88C3-F06AD12C5FF0}"/>
            </c:ext>
          </c:extLst>
        </c:ser>
        <c:ser>
          <c:idx val="3"/>
          <c:order val="3"/>
          <c:tx>
            <c:strRef>
              <c:f>Sheet1!$E$1</c:f>
              <c:strCache>
                <c:ptCount val="1"/>
                <c:pt idx="0">
                  <c:v>MIA</c:v>
                </c:pt>
              </c:strCache>
            </c:strRef>
          </c:tx>
          <c:spPr>
            <a:solidFill>
              <a:schemeClr val="accent4">
                <a:lumMod val="60000"/>
                <a:lumOff val="40000"/>
              </a:schemeClr>
            </a:solidFill>
          </c:spPr>
          <c:invertIfNegative val="0"/>
          <c:dLbls>
            <c:dLbl>
              <c:idx val="0"/>
              <c:layout>
                <c:manualLayout>
                  <c:x val="1.4662756598240469E-3"/>
                  <c:y val="-9.3023255813953695E-3"/>
                </c:manualLayout>
              </c:layout>
              <c:tx>
                <c:rich>
                  <a:bodyPr/>
                  <a:lstStyle/>
                  <a:p>
                    <a:fld id="{191C6557-E87D-41D8-B9CF-8A89E5D4C4BF}" type="VALUE">
                      <a:rPr lang="en-US">
                        <a:solidFill>
                          <a:schemeClr val="tx1"/>
                        </a:solidFill>
                      </a:rPr>
                      <a:pPr/>
                      <a:t>[VALUE]</a:t>
                    </a:fld>
                    <a:endParaRPr lang="en-US"/>
                  </a:p>
                </c:rich>
              </c:tx>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9-2A08-48DA-88C3-F06AD12C5FF0}"/>
                </c:ext>
              </c:extLst>
            </c:dLbl>
            <c:spPr>
              <a:noFill/>
              <a:ln w="25368">
                <a:noFill/>
              </a:ln>
            </c:spPr>
            <c:txPr>
              <a:bodyPr rot="0"/>
              <a:lstStyle/>
              <a:p>
                <a:pPr>
                  <a:defRPr sz="1600" b="1" i="0">
                    <a:solidFill>
                      <a:schemeClr val="tx1"/>
                    </a:solidFill>
                    <a:latin typeface="Times New Roman" panose="02020603050405020304" pitchFamily="18" charset="0"/>
                    <a:cs typeface="Times New Roman" panose="02020603050405020304" pitchFamily="18"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c:f>
              <c:strCache>
                <c:ptCount val="1"/>
                <c:pt idx="0">
                  <c:v>ISK</c:v>
                </c:pt>
              </c:strCache>
            </c:strRef>
          </c:cat>
          <c:val>
            <c:numRef>
              <c:f>Sheet1!$E$2</c:f>
              <c:numCache>
                <c:formatCode>0.00%</c:formatCode>
                <c:ptCount val="1"/>
                <c:pt idx="0">
                  <c:v>0.54049999999999998</c:v>
                </c:pt>
              </c:numCache>
            </c:numRef>
          </c:val>
          <c:extLst>
            <c:ext xmlns:c16="http://schemas.microsoft.com/office/drawing/2014/chart" uri="{C3380CC4-5D6E-409C-BE32-E72D297353CC}">
              <c16:uniqueId val="{0000000B-2A08-48DA-88C3-F06AD12C5FF0}"/>
            </c:ext>
          </c:extLst>
        </c:ser>
        <c:dLbls>
          <c:showLegendKey val="0"/>
          <c:showVal val="0"/>
          <c:showCatName val="0"/>
          <c:showSerName val="0"/>
          <c:showPercent val="0"/>
          <c:showBubbleSize val="0"/>
        </c:dLbls>
        <c:gapWidth val="150"/>
        <c:shape val="cylinder"/>
        <c:axId val="177070624"/>
        <c:axId val="1"/>
        <c:axId val="0"/>
      </c:bar3DChart>
      <c:catAx>
        <c:axId val="177070624"/>
        <c:scaling>
          <c:orientation val="minMax"/>
        </c:scaling>
        <c:delete val="0"/>
        <c:axPos val="b"/>
        <c:numFmt formatCode="General" sourceLinked="1"/>
        <c:majorTickMark val="out"/>
        <c:minorTickMark val="none"/>
        <c:tickLblPos val="nextTo"/>
        <c:txPr>
          <a:bodyPr/>
          <a:lstStyle/>
          <a:p>
            <a:pPr>
              <a:defRPr b="1">
                <a:latin typeface="Times New Roman" panose="02020603050405020304" pitchFamily="18" charset="0"/>
                <a:cs typeface="Times New Roman" panose="02020603050405020304" pitchFamily="18" charset="0"/>
              </a:defRPr>
            </a:pPr>
            <a:endParaRPr lang="en-US"/>
          </a:p>
        </c:txPr>
        <c:crossAx val="1"/>
        <c:crosses val="autoZero"/>
        <c:auto val="1"/>
        <c:lblAlgn val="ctr"/>
        <c:lblOffset val="100"/>
        <c:noMultiLvlLbl val="0"/>
      </c:catAx>
      <c:valAx>
        <c:axId val="1"/>
        <c:scaling>
          <c:orientation val="minMax"/>
          <c:max val="1"/>
          <c:min val="0.1"/>
        </c:scaling>
        <c:delete val="0"/>
        <c:axPos val="l"/>
        <c:majorGridlines/>
        <c:numFmt formatCode="0%" sourceLinked="0"/>
        <c:majorTickMark val="out"/>
        <c:minorTickMark val="none"/>
        <c:tickLblPos val="nextTo"/>
        <c:txPr>
          <a:bodyPr/>
          <a:lstStyle/>
          <a:p>
            <a:pPr>
              <a:defRPr sz="1178" b="1">
                <a:latin typeface="Times New Roman" panose="02020603050405020304" pitchFamily="18" charset="0"/>
                <a:cs typeface="Times New Roman" panose="02020603050405020304" pitchFamily="18" charset="0"/>
              </a:defRPr>
            </a:pPr>
            <a:endParaRPr lang="en-US"/>
          </a:p>
        </c:txPr>
        <c:crossAx val="177070624"/>
        <c:crosses val="autoZero"/>
        <c:crossBetween val="between"/>
        <c:majorUnit val="0.1"/>
      </c:valAx>
      <c:spPr>
        <a:noFill/>
        <a:ln w="25384">
          <a:noFill/>
        </a:ln>
      </c:spPr>
    </c:plotArea>
    <c:legend>
      <c:legendPos val="r"/>
      <c:overlay val="0"/>
      <c:txPr>
        <a:bodyPr/>
        <a:lstStyle/>
        <a:p>
          <a:pPr>
            <a:defRPr>
              <a:latin typeface="Times New Roman" panose="02020603050405020304" pitchFamily="18" charset="0"/>
              <a:cs typeface="Times New Roman" panose="02020603050405020304" pitchFamily="18" charset="0"/>
            </a:defRPr>
          </a:pPr>
          <a:endParaRPr lang="en-US"/>
        </a:p>
      </c:txPr>
    </c:legend>
    <c:plotVisOnly val="1"/>
    <c:dispBlanksAs val="gap"/>
    <c:showDLblsOverMax val="0"/>
  </c:chart>
  <c:spPr>
    <a:noFill/>
    <a:ln>
      <a:noFill/>
    </a:ln>
  </c:spPr>
  <c:txPr>
    <a:bodyPr/>
    <a:lstStyle/>
    <a:p>
      <a:pPr>
        <a:defRPr sz="1768"/>
      </a:pPr>
      <a:endParaRPr lang="en-US"/>
    </a:p>
  </c:txPr>
  <c:externalData r:id="rId1">
    <c:autoUpdate val="0"/>
  </c:externalData>
  <c:userShapes r:id="rId2"/>
</c:chartSpace>
</file>

<file path=ppt/charts/chart1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sz="1768"/>
            </a:pPr>
            <a:endParaRPr lang="en-US" sz="1800"/>
          </a:p>
        </c:rich>
      </c:tx>
      <c:overlay val="0"/>
    </c:title>
    <c:autoTitleDeleted val="0"/>
    <c:view3D>
      <c:rotX val="0"/>
      <c:rotY val="0"/>
      <c:depthPercent val="100"/>
      <c:rAngAx val="0"/>
      <c:perspective val="0"/>
    </c:view3D>
    <c:floor>
      <c:thickness val="0"/>
    </c:floor>
    <c:sideWall>
      <c:thickness val="0"/>
      <c:spPr>
        <a:noFill/>
        <a:ln w="25407">
          <a:noFill/>
        </a:ln>
      </c:spPr>
    </c:sideWall>
    <c:backWall>
      <c:thickness val="0"/>
      <c:spPr>
        <a:noFill/>
        <a:ln w="25407">
          <a:noFill/>
        </a:ln>
      </c:spPr>
    </c:backWall>
    <c:plotArea>
      <c:layout/>
      <c:bar3DChart>
        <c:barDir val="col"/>
        <c:grouping val="clustered"/>
        <c:varyColors val="0"/>
        <c:ser>
          <c:idx val="0"/>
          <c:order val="0"/>
          <c:tx>
            <c:strRef>
              <c:f>Sheet1!$B$1</c:f>
              <c:strCache>
                <c:ptCount val="1"/>
                <c:pt idx="0">
                  <c:v>Youth</c:v>
                </c:pt>
              </c:strCache>
            </c:strRef>
          </c:tx>
          <c:spPr>
            <a:solidFill>
              <a:schemeClr val="accent6">
                <a:lumMod val="40000"/>
                <a:lumOff val="60000"/>
              </a:schemeClr>
            </a:solidFill>
          </c:spPr>
          <c:invertIfNegative val="0"/>
          <c:dLbls>
            <c:dLbl>
              <c:idx val="0"/>
              <c:layout>
                <c:manualLayout>
                  <c:x val="-1.4662756598240469E-3"/>
                  <c:y val="1.1627906976744141E-2"/>
                </c:manualLayout>
              </c:layout>
              <c:spPr/>
              <c:txPr>
                <a:bodyPr/>
                <a:lstStyle/>
                <a:p>
                  <a:pPr>
                    <a:defRPr sz="1600" b="1">
                      <a:solidFill>
                        <a:schemeClr val="tx1"/>
                      </a:solidFill>
                      <a:latin typeface="Times New Roman" panose="02020603050405020304" pitchFamily="18" charset="0"/>
                      <a:cs typeface="Times New Roman" panose="02020603050405020304" pitchFamily="18" charset="0"/>
                    </a:defRPr>
                  </a:pPr>
                  <a:endParaRPr lang="en-US"/>
                </a:p>
              </c:txP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A1C2-4EC3-8F43-45E2BEEACEA9}"/>
                </c:ext>
              </c:extLst>
            </c:dLbl>
            <c:spPr>
              <a:noFill/>
              <a:ln w="25368">
                <a:noFill/>
              </a:ln>
            </c:spPr>
            <c:txPr>
              <a:bodyPr/>
              <a:lstStyle/>
              <a:p>
                <a:pPr>
                  <a:defRPr sz="1600" b="1">
                    <a:solidFill>
                      <a:schemeClr val="tx1"/>
                    </a:solidFill>
                    <a:latin typeface="Times New Roman" panose="02020603050405020304" pitchFamily="18" charset="0"/>
                    <a:cs typeface="Times New Roman" panose="02020603050405020304" pitchFamily="18"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c:f>
              <c:strCache>
                <c:ptCount val="1"/>
                <c:pt idx="0">
                  <c:v>ISK</c:v>
                </c:pt>
              </c:strCache>
            </c:strRef>
          </c:cat>
          <c:val>
            <c:numRef>
              <c:f>Sheet1!$B$2</c:f>
              <c:numCache>
                <c:formatCode>0.00%</c:formatCode>
                <c:ptCount val="1"/>
                <c:pt idx="0">
                  <c:v>1</c:v>
                </c:pt>
              </c:numCache>
            </c:numRef>
          </c:val>
          <c:extLst>
            <c:ext xmlns:c16="http://schemas.microsoft.com/office/drawing/2014/chart" uri="{C3380CC4-5D6E-409C-BE32-E72D297353CC}">
              <c16:uniqueId val="{00000002-A1C2-4EC3-8F43-45E2BEEACEA9}"/>
            </c:ext>
          </c:extLst>
        </c:ser>
        <c:ser>
          <c:idx val="1"/>
          <c:order val="1"/>
          <c:tx>
            <c:strRef>
              <c:f>Sheet1!$C$1</c:f>
              <c:strCache>
                <c:ptCount val="1"/>
                <c:pt idx="0">
                  <c:v>Adult</c:v>
                </c:pt>
              </c:strCache>
            </c:strRef>
          </c:tx>
          <c:invertIfNegative val="0"/>
          <c:dLbls>
            <c:dLbl>
              <c:idx val="0"/>
              <c:layout>
                <c:manualLayout>
                  <c:x val="0"/>
                  <c:y val="1.3953488372093033E-2"/>
                </c:manualLayout>
              </c:layout>
              <c:spPr/>
              <c:txPr>
                <a:bodyPr/>
                <a:lstStyle/>
                <a:p>
                  <a:pPr>
                    <a:defRPr sz="1600" b="1">
                      <a:latin typeface="Times New Roman" panose="02020603050405020304" pitchFamily="18" charset="0"/>
                      <a:cs typeface="Times New Roman" panose="02020603050405020304" pitchFamily="18" charset="0"/>
                    </a:defRPr>
                  </a:pPr>
                  <a:endParaRPr lang="en-US"/>
                </a:p>
              </c:txP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A1C2-4EC3-8F43-45E2BEEACEA9}"/>
                </c:ext>
              </c:extLst>
            </c:dLbl>
            <c:spPr>
              <a:noFill/>
              <a:ln w="25368">
                <a:noFill/>
              </a:ln>
            </c:spPr>
            <c:txPr>
              <a:bodyPr/>
              <a:lstStyle/>
              <a:p>
                <a:pPr>
                  <a:defRPr sz="1600" b="1">
                    <a:latin typeface="Times New Roman" panose="02020603050405020304" pitchFamily="18" charset="0"/>
                    <a:cs typeface="Times New Roman" panose="02020603050405020304" pitchFamily="18"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c:f>
              <c:strCache>
                <c:ptCount val="1"/>
                <c:pt idx="0">
                  <c:v>ISK</c:v>
                </c:pt>
              </c:strCache>
            </c:strRef>
          </c:cat>
          <c:val>
            <c:numRef>
              <c:f>Sheet1!$C$2</c:f>
              <c:numCache>
                <c:formatCode>0.00%</c:formatCode>
                <c:ptCount val="1"/>
                <c:pt idx="0">
                  <c:v>0.97989999999999999</c:v>
                </c:pt>
              </c:numCache>
            </c:numRef>
          </c:val>
          <c:extLst>
            <c:ext xmlns:c16="http://schemas.microsoft.com/office/drawing/2014/chart" uri="{C3380CC4-5D6E-409C-BE32-E72D297353CC}">
              <c16:uniqueId val="{00000005-A1C2-4EC3-8F43-45E2BEEACEA9}"/>
            </c:ext>
          </c:extLst>
        </c:ser>
        <c:dLbls>
          <c:showLegendKey val="0"/>
          <c:showVal val="0"/>
          <c:showCatName val="0"/>
          <c:showSerName val="0"/>
          <c:showPercent val="0"/>
          <c:showBubbleSize val="0"/>
        </c:dLbls>
        <c:gapWidth val="150"/>
        <c:shape val="cylinder"/>
        <c:axId val="176190232"/>
        <c:axId val="1"/>
        <c:axId val="0"/>
      </c:bar3DChart>
      <c:catAx>
        <c:axId val="176190232"/>
        <c:scaling>
          <c:orientation val="minMax"/>
        </c:scaling>
        <c:delete val="0"/>
        <c:axPos val="b"/>
        <c:numFmt formatCode="General" sourceLinked="1"/>
        <c:majorTickMark val="out"/>
        <c:minorTickMark val="none"/>
        <c:tickLblPos val="nextTo"/>
        <c:txPr>
          <a:bodyPr/>
          <a:lstStyle/>
          <a:p>
            <a:pPr>
              <a:defRPr b="1">
                <a:latin typeface="Times New Roman" panose="02020603050405020304" pitchFamily="18" charset="0"/>
                <a:cs typeface="Times New Roman" panose="02020603050405020304" pitchFamily="18" charset="0"/>
              </a:defRPr>
            </a:pPr>
            <a:endParaRPr lang="en-US"/>
          </a:p>
        </c:txPr>
        <c:crossAx val="1"/>
        <c:crosses val="autoZero"/>
        <c:auto val="1"/>
        <c:lblAlgn val="ctr"/>
        <c:lblOffset val="100"/>
        <c:noMultiLvlLbl val="0"/>
      </c:catAx>
      <c:valAx>
        <c:axId val="1"/>
        <c:scaling>
          <c:orientation val="minMax"/>
          <c:max val="1"/>
          <c:min val="0.5"/>
        </c:scaling>
        <c:delete val="0"/>
        <c:axPos val="l"/>
        <c:majorGridlines/>
        <c:numFmt formatCode="0%" sourceLinked="0"/>
        <c:majorTickMark val="out"/>
        <c:minorTickMark val="none"/>
        <c:tickLblPos val="nextTo"/>
        <c:txPr>
          <a:bodyPr/>
          <a:lstStyle/>
          <a:p>
            <a:pPr>
              <a:defRPr sz="1178" b="1">
                <a:latin typeface="Times New Roman" panose="02020603050405020304" pitchFamily="18" charset="0"/>
                <a:cs typeface="Times New Roman" panose="02020603050405020304" pitchFamily="18" charset="0"/>
              </a:defRPr>
            </a:pPr>
            <a:endParaRPr lang="en-US"/>
          </a:p>
        </c:txPr>
        <c:crossAx val="176190232"/>
        <c:crosses val="autoZero"/>
        <c:crossBetween val="between"/>
        <c:majorUnit val="0.1"/>
      </c:valAx>
      <c:spPr>
        <a:noFill/>
        <a:ln w="25384">
          <a:noFill/>
        </a:ln>
      </c:spPr>
    </c:plotArea>
    <c:legend>
      <c:legendPos val="r"/>
      <c:overlay val="0"/>
      <c:txPr>
        <a:bodyPr/>
        <a:lstStyle/>
        <a:p>
          <a:pPr>
            <a:defRPr>
              <a:latin typeface="Times New Roman" panose="02020603050405020304" pitchFamily="18" charset="0"/>
              <a:cs typeface="Times New Roman" panose="02020603050405020304" pitchFamily="18" charset="0"/>
            </a:defRPr>
          </a:pPr>
          <a:endParaRPr lang="en-US"/>
        </a:p>
      </c:txPr>
    </c:legend>
    <c:plotVisOnly val="1"/>
    <c:dispBlanksAs val="gap"/>
    <c:showDLblsOverMax val="0"/>
  </c:chart>
  <c:spPr>
    <a:noFill/>
    <a:ln>
      <a:noFill/>
    </a:ln>
  </c:spPr>
  <c:txPr>
    <a:bodyPr/>
    <a:lstStyle/>
    <a:p>
      <a:pPr>
        <a:defRPr sz="1768"/>
      </a:pPr>
      <a:endParaRPr lang="en-US"/>
    </a:p>
  </c:txPr>
  <c:externalData r:id="rId1">
    <c:autoUpdate val="0"/>
  </c:externalData>
  <c:userShapes r:id="rId2"/>
</c:chartSpace>
</file>

<file path=ppt/charts/chart1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sz="1765"/>
            </a:pPr>
            <a:endParaRPr lang="en-US" sz="1800"/>
          </a:p>
        </c:rich>
      </c:tx>
      <c:overlay val="0"/>
    </c:title>
    <c:autoTitleDeleted val="0"/>
    <c:view3D>
      <c:rotX val="0"/>
      <c:rotY val="0"/>
      <c:depthPercent val="100"/>
      <c:rAngAx val="0"/>
      <c:perspective val="0"/>
    </c:view3D>
    <c:floor>
      <c:thickness val="0"/>
    </c:floor>
    <c:sideWall>
      <c:thickness val="0"/>
      <c:spPr>
        <a:noFill/>
        <a:ln w="25407">
          <a:noFill/>
        </a:ln>
      </c:spPr>
    </c:sideWall>
    <c:backWall>
      <c:thickness val="0"/>
      <c:spPr>
        <a:noFill/>
        <a:ln w="25407">
          <a:noFill/>
        </a:ln>
      </c:spPr>
    </c:backWall>
    <c:plotArea>
      <c:layout/>
      <c:bar3DChart>
        <c:barDir val="col"/>
        <c:grouping val="clustered"/>
        <c:varyColors val="0"/>
        <c:ser>
          <c:idx val="0"/>
          <c:order val="0"/>
          <c:tx>
            <c:strRef>
              <c:f>Sheet1!$B$1</c:f>
              <c:strCache>
                <c:ptCount val="1"/>
                <c:pt idx="0">
                  <c:v>Youth</c:v>
                </c:pt>
              </c:strCache>
            </c:strRef>
          </c:tx>
          <c:spPr>
            <a:solidFill>
              <a:schemeClr val="accent6">
                <a:lumMod val="40000"/>
                <a:lumOff val="60000"/>
              </a:schemeClr>
            </a:solidFill>
          </c:spPr>
          <c:invertIfNegative val="0"/>
          <c:dLbls>
            <c:dLbl>
              <c:idx val="0"/>
              <c:layout>
                <c:manualLayout>
                  <c:x val="-1.4662756598240469E-3"/>
                  <c:y val="1.1627906976744136E-2"/>
                </c:manualLayout>
              </c:layout>
              <c:spPr/>
              <c:txPr>
                <a:bodyPr/>
                <a:lstStyle/>
                <a:p>
                  <a:pPr>
                    <a:defRPr sz="1600" b="1">
                      <a:latin typeface="Times New Roman" panose="02020603050405020304" pitchFamily="18" charset="0"/>
                      <a:cs typeface="Times New Roman" panose="02020603050405020304" pitchFamily="18" charset="0"/>
                    </a:defRPr>
                  </a:pPr>
                  <a:endParaRPr lang="en-US"/>
                </a:p>
              </c:txP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DF88-4B40-83C1-8D50A0B1DB25}"/>
                </c:ext>
              </c:extLst>
            </c:dLbl>
            <c:spPr>
              <a:noFill/>
              <a:ln w="25324">
                <a:noFill/>
              </a:ln>
            </c:spPr>
            <c:txPr>
              <a:bodyPr/>
              <a:lstStyle/>
              <a:p>
                <a:pPr>
                  <a:defRPr sz="1600" b="1">
                    <a:latin typeface="Times New Roman" panose="02020603050405020304" pitchFamily="18" charset="0"/>
                    <a:cs typeface="Times New Roman" panose="02020603050405020304" pitchFamily="18"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c:f>
              <c:strCache>
                <c:ptCount val="1"/>
                <c:pt idx="0">
                  <c:v>ISK</c:v>
                </c:pt>
              </c:strCache>
            </c:strRef>
          </c:cat>
          <c:val>
            <c:numRef>
              <c:f>Sheet1!$B$2</c:f>
              <c:numCache>
                <c:formatCode>0.00%</c:formatCode>
                <c:ptCount val="1"/>
                <c:pt idx="0">
                  <c:v>6.5799999999999997E-2</c:v>
                </c:pt>
              </c:numCache>
            </c:numRef>
          </c:val>
          <c:extLst>
            <c:ext xmlns:c16="http://schemas.microsoft.com/office/drawing/2014/chart" uri="{C3380CC4-5D6E-409C-BE32-E72D297353CC}">
              <c16:uniqueId val="{00000002-DF88-4B40-83C1-8D50A0B1DB25}"/>
            </c:ext>
          </c:extLst>
        </c:ser>
        <c:ser>
          <c:idx val="1"/>
          <c:order val="1"/>
          <c:tx>
            <c:strRef>
              <c:f>Sheet1!$C$1</c:f>
              <c:strCache>
                <c:ptCount val="1"/>
                <c:pt idx="0">
                  <c:v>Adult</c:v>
                </c:pt>
              </c:strCache>
            </c:strRef>
          </c:tx>
          <c:invertIfNegative val="0"/>
          <c:dLbls>
            <c:dLbl>
              <c:idx val="0"/>
              <c:layout>
                <c:manualLayout>
                  <c:x val="-2.9325513196480938E-3"/>
                  <c:y val="9.3023255813953487E-3"/>
                </c:manualLayout>
              </c:layout>
              <c:spPr/>
              <c:txPr>
                <a:bodyPr/>
                <a:lstStyle/>
                <a:p>
                  <a:pPr>
                    <a:defRPr sz="1600" b="1">
                      <a:latin typeface="Times New Roman" panose="02020603050405020304" pitchFamily="18" charset="0"/>
                      <a:cs typeface="Times New Roman" panose="02020603050405020304" pitchFamily="18" charset="0"/>
                    </a:defRPr>
                  </a:pPr>
                  <a:endParaRPr lang="en-US"/>
                </a:p>
              </c:txP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DF88-4B40-83C1-8D50A0B1DB25}"/>
                </c:ext>
              </c:extLst>
            </c:dLbl>
            <c:spPr>
              <a:noFill/>
              <a:ln w="25324">
                <a:noFill/>
              </a:ln>
            </c:spPr>
            <c:txPr>
              <a:bodyPr/>
              <a:lstStyle/>
              <a:p>
                <a:pPr>
                  <a:defRPr sz="1600" b="1">
                    <a:latin typeface="Times New Roman" panose="02020603050405020304" pitchFamily="18" charset="0"/>
                    <a:cs typeface="Times New Roman" panose="02020603050405020304" pitchFamily="18"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c:f>
              <c:strCache>
                <c:ptCount val="1"/>
                <c:pt idx="0">
                  <c:v>ISK</c:v>
                </c:pt>
              </c:strCache>
            </c:strRef>
          </c:cat>
          <c:val>
            <c:numRef>
              <c:f>Sheet1!$C$2</c:f>
              <c:numCache>
                <c:formatCode>0.00%</c:formatCode>
                <c:ptCount val="1"/>
                <c:pt idx="0">
                  <c:v>0.1231</c:v>
                </c:pt>
              </c:numCache>
            </c:numRef>
          </c:val>
          <c:extLst>
            <c:ext xmlns:c16="http://schemas.microsoft.com/office/drawing/2014/chart" uri="{C3380CC4-5D6E-409C-BE32-E72D297353CC}">
              <c16:uniqueId val="{00000005-DF88-4B40-83C1-8D50A0B1DB25}"/>
            </c:ext>
          </c:extLst>
        </c:ser>
        <c:dLbls>
          <c:showLegendKey val="0"/>
          <c:showVal val="0"/>
          <c:showCatName val="0"/>
          <c:showSerName val="0"/>
          <c:showPercent val="0"/>
          <c:showBubbleSize val="0"/>
        </c:dLbls>
        <c:gapWidth val="150"/>
        <c:shape val="cylinder"/>
        <c:axId val="178640792"/>
        <c:axId val="1"/>
        <c:axId val="0"/>
      </c:bar3DChart>
      <c:catAx>
        <c:axId val="178640792"/>
        <c:scaling>
          <c:orientation val="minMax"/>
        </c:scaling>
        <c:delete val="0"/>
        <c:axPos val="b"/>
        <c:numFmt formatCode="General" sourceLinked="1"/>
        <c:majorTickMark val="out"/>
        <c:minorTickMark val="none"/>
        <c:tickLblPos val="nextTo"/>
        <c:txPr>
          <a:bodyPr/>
          <a:lstStyle/>
          <a:p>
            <a:pPr>
              <a:defRPr b="1">
                <a:latin typeface="Times New Roman" panose="02020603050405020304" pitchFamily="18" charset="0"/>
                <a:cs typeface="Times New Roman" panose="02020603050405020304" pitchFamily="18" charset="0"/>
              </a:defRPr>
            </a:pPr>
            <a:endParaRPr lang="en-US"/>
          </a:p>
        </c:txPr>
        <c:crossAx val="1"/>
        <c:crosses val="autoZero"/>
        <c:auto val="1"/>
        <c:lblAlgn val="ctr"/>
        <c:lblOffset val="100"/>
        <c:noMultiLvlLbl val="0"/>
      </c:catAx>
      <c:valAx>
        <c:axId val="1"/>
        <c:scaling>
          <c:orientation val="minMax"/>
          <c:max val="0.15000000000000024"/>
          <c:min val="0"/>
        </c:scaling>
        <c:delete val="0"/>
        <c:axPos val="l"/>
        <c:majorGridlines/>
        <c:numFmt formatCode="0%" sourceLinked="0"/>
        <c:majorTickMark val="out"/>
        <c:minorTickMark val="none"/>
        <c:tickLblPos val="nextTo"/>
        <c:txPr>
          <a:bodyPr/>
          <a:lstStyle/>
          <a:p>
            <a:pPr>
              <a:defRPr sz="1176" b="1">
                <a:latin typeface="Times New Roman" panose="02020603050405020304" pitchFamily="18" charset="0"/>
                <a:cs typeface="Times New Roman" panose="02020603050405020304" pitchFamily="18" charset="0"/>
              </a:defRPr>
            </a:pPr>
            <a:endParaRPr lang="en-US"/>
          </a:p>
        </c:txPr>
        <c:crossAx val="178640792"/>
        <c:crosses val="autoZero"/>
        <c:crossBetween val="between"/>
        <c:majorUnit val="0.05"/>
      </c:valAx>
      <c:spPr>
        <a:noFill/>
        <a:ln w="25356">
          <a:noFill/>
        </a:ln>
      </c:spPr>
    </c:plotArea>
    <c:legend>
      <c:legendPos val="r"/>
      <c:overlay val="0"/>
      <c:txPr>
        <a:bodyPr/>
        <a:lstStyle/>
        <a:p>
          <a:pPr>
            <a:defRPr>
              <a:latin typeface="Times New Roman" panose="02020603050405020304" pitchFamily="18" charset="0"/>
              <a:cs typeface="Times New Roman" panose="02020603050405020304" pitchFamily="18" charset="0"/>
            </a:defRPr>
          </a:pPr>
          <a:endParaRPr lang="en-US"/>
        </a:p>
      </c:txPr>
    </c:legend>
    <c:plotVisOnly val="1"/>
    <c:dispBlanksAs val="gap"/>
    <c:showDLblsOverMax val="0"/>
  </c:chart>
  <c:spPr>
    <a:noFill/>
    <a:ln>
      <a:noFill/>
    </a:ln>
  </c:spPr>
  <c:txPr>
    <a:bodyPr/>
    <a:lstStyle/>
    <a:p>
      <a:pPr>
        <a:defRPr sz="1765"/>
      </a:pPr>
      <a:endParaRPr lang="en-US"/>
    </a:p>
  </c:txPr>
  <c:externalData r:id="rId1">
    <c:autoUpdate val="0"/>
  </c:externalData>
  <c:userShapes r:id="rId2"/>
</c:chartSpace>
</file>

<file path=ppt/charts/chart1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marL="0" indent="0">
              <a:buNone/>
              <a:defRPr sz="1600" b="1" i="0" u="none" strike="noStrike" kern="1200" spc="0" baseline="0">
                <a:solidFill>
                  <a:schemeClr val="tx1"/>
                </a:solidFill>
                <a:latin typeface="Times New Roman" panose="02020603050405020304" pitchFamily="18" charset="0"/>
                <a:ea typeface="+mn-ea"/>
                <a:cs typeface="Times New Roman" panose="02020603050405020304" pitchFamily="18" charset="0"/>
              </a:defRPr>
            </a:pPr>
            <a:r>
              <a:rPr lang="en-US" sz="1800" b="1" i="0" baseline="0" dirty="0">
                <a:effectLst/>
              </a:rPr>
              <a:t>New persons receiving a completed Biopsychosocial Assessment within 14 calendar days of a non-emergency request for service</a:t>
            </a:r>
          </a:p>
        </c:rich>
      </c:tx>
      <c:overlay val="0"/>
      <c:spPr>
        <a:noFill/>
        <a:ln>
          <a:noFill/>
        </a:ln>
        <a:effectLst/>
      </c:spPr>
      <c:txPr>
        <a:bodyPr rot="0" spcFirstLastPara="1" vertOverflow="ellipsis" vert="horz" wrap="square" anchor="ctr" anchorCtr="1"/>
        <a:lstStyle/>
        <a:p>
          <a:pPr marL="0" indent="0">
            <a:buNone/>
            <a:defRPr sz="1600" b="1" i="0" u="none" strike="noStrike" kern="1200" spc="0" baseline="0">
              <a:solidFill>
                <a:schemeClr val="tx1"/>
              </a:solidFill>
              <a:latin typeface="Times New Roman" panose="02020603050405020304" pitchFamily="18" charset="0"/>
              <a:ea typeface="+mn-ea"/>
              <a:cs typeface="Times New Roman" panose="02020603050405020304" pitchFamily="18" charset="0"/>
            </a:defRPr>
          </a:pPr>
          <a:endParaRPr lang="en-US"/>
        </a:p>
      </c:txPr>
    </c:title>
    <c:autoTitleDeleted val="0"/>
    <c:plotArea>
      <c:layout>
        <c:manualLayout>
          <c:layoutTarget val="inner"/>
          <c:xMode val="edge"/>
          <c:yMode val="edge"/>
          <c:x val="0.12596902391917991"/>
          <c:y val="0.23604555888078566"/>
          <c:w val="0.84808757985440497"/>
          <c:h val="0.68936223377981798"/>
        </c:manualLayout>
      </c:layout>
      <c:barChart>
        <c:barDir val="col"/>
        <c:grouping val="clustered"/>
        <c:varyColors val="0"/>
        <c:ser>
          <c:idx val="0"/>
          <c:order val="0"/>
          <c:tx>
            <c:strRef>
              <c:f>Sheet1!$B$1</c:f>
              <c:strCache>
                <c:ptCount val="1"/>
                <c:pt idx="0">
                  <c:v>Column1</c:v>
                </c:pt>
              </c:strCache>
            </c:strRef>
          </c:tx>
          <c:spPr>
            <a:solidFill>
              <a:schemeClr val="accent1"/>
            </a:solidFill>
            <a:ln>
              <a:noFill/>
            </a:ln>
            <a:effectLst/>
          </c:spPr>
          <c:invertIfNegative val="0"/>
          <c:dPt>
            <c:idx val="0"/>
            <c:invertIfNegative val="0"/>
            <c:bubble3D val="0"/>
            <c:spPr>
              <a:solidFill>
                <a:schemeClr val="accent6">
                  <a:lumMod val="60000"/>
                  <a:lumOff val="40000"/>
                </a:schemeClr>
              </a:solidFill>
              <a:ln>
                <a:noFill/>
              </a:ln>
              <a:effectLst/>
            </c:spPr>
            <c:extLst>
              <c:ext xmlns:c16="http://schemas.microsoft.com/office/drawing/2014/chart" uri="{C3380CC4-5D6E-409C-BE32-E72D297353CC}">
                <c16:uniqueId val="{00000004-8B31-461F-BC3B-973B0CB18EF0}"/>
              </c:ext>
            </c:extLst>
          </c:dPt>
          <c:dPt>
            <c:idx val="1"/>
            <c:invertIfNegative val="0"/>
            <c:bubble3D val="0"/>
            <c:spPr>
              <a:solidFill>
                <a:schemeClr val="accent1">
                  <a:lumMod val="75000"/>
                </a:schemeClr>
              </a:solidFill>
              <a:ln>
                <a:noFill/>
              </a:ln>
              <a:effectLst/>
            </c:spPr>
            <c:extLst>
              <c:ext xmlns:c16="http://schemas.microsoft.com/office/drawing/2014/chart" uri="{C3380CC4-5D6E-409C-BE32-E72D297353CC}">
                <c16:uniqueId val="{00000005-8B31-461F-BC3B-973B0CB18EF0}"/>
              </c:ext>
            </c:extLst>
          </c:dPt>
          <c:dPt>
            <c:idx val="2"/>
            <c:invertIfNegative val="0"/>
            <c:bubble3D val="0"/>
            <c:spPr>
              <a:solidFill>
                <a:schemeClr val="accent3">
                  <a:lumMod val="75000"/>
                </a:schemeClr>
              </a:solidFill>
              <a:ln>
                <a:noFill/>
              </a:ln>
              <a:effectLst/>
            </c:spPr>
            <c:extLst>
              <c:ext xmlns:c16="http://schemas.microsoft.com/office/drawing/2014/chart" uri="{C3380CC4-5D6E-409C-BE32-E72D297353CC}">
                <c16:uniqueId val="{00000006-8B31-461F-BC3B-973B0CB18EF0}"/>
              </c:ext>
            </c:extLst>
          </c:dPt>
          <c:dLbls>
            <c:spPr>
              <a:noFill/>
              <a:ln>
                <a:noFill/>
              </a:ln>
              <a:effectLst/>
            </c:spPr>
            <c:txPr>
              <a:bodyPr rot="0" spcFirstLastPara="1" vertOverflow="ellipsis" vert="horz" wrap="square" lIns="38100" tIns="19050" rIns="38100" bIns="19050" anchor="ctr" anchorCtr="1">
                <a:spAutoFit/>
              </a:bodyPr>
              <a:lstStyle/>
              <a:p>
                <a:pPr>
                  <a:defRPr sz="1600" b="1"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Sheet1!$A$2:$A$4</c:f>
              <c:strCache>
                <c:ptCount val="3"/>
                <c:pt idx="0">
                  <c:v>MIA</c:v>
                </c:pt>
                <c:pt idx="1">
                  <c:v>SED &amp; I/DDC</c:v>
                </c:pt>
                <c:pt idx="2">
                  <c:v>I/DDA</c:v>
                </c:pt>
              </c:strCache>
            </c:strRef>
          </c:cat>
          <c:val>
            <c:numRef>
              <c:f>Sheet1!$B$2:$B$4</c:f>
              <c:numCache>
                <c:formatCode>0.00%</c:formatCode>
                <c:ptCount val="3"/>
                <c:pt idx="0">
                  <c:v>0.92279999999999995</c:v>
                </c:pt>
                <c:pt idx="1">
                  <c:v>0.85250000000000004</c:v>
                </c:pt>
                <c:pt idx="2">
                  <c:v>0.63890000000000002</c:v>
                </c:pt>
              </c:numCache>
            </c:numRef>
          </c:val>
          <c:extLst>
            <c:ext xmlns:c16="http://schemas.microsoft.com/office/drawing/2014/chart" uri="{C3380CC4-5D6E-409C-BE32-E72D297353CC}">
              <c16:uniqueId val="{00000000-8B31-461F-BC3B-973B0CB18EF0}"/>
            </c:ext>
          </c:extLst>
        </c:ser>
        <c:dLbls>
          <c:showLegendKey val="0"/>
          <c:showVal val="0"/>
          <c:showCatName val="0"/>
          <c:showSerName val="0"/>
          <c:showPercent val="0"/>
          <c:showBubbleSize val="0"/>
        </c:dLbls>
        <c:gapWidth val="219"/>
        <c:overlap val="-27"/>
        <c:axId val="895139992"/>
        <c:axId val="895138680"/>
      </c:barChart>
      <c:catAx>
        <c:axId val="89513999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1"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en-US"/>
          </a:p>
        </c:txPr>
        <c:crossAx val="895138680"/>
        <c:crosses val="autoZero"/>
        <c:auto val="1"/>
        <c:lblAlgn val="ctr"/>
        <c:lblOffset val="100"/>
        <c:noMultiLvlLbl val="0"/>
      </c:catAx>
      <c:valAx>
        <c:axId val="895138680"/>
        <c:scaling>
          <c:orientation val="minMax"/>
          <c:max val="1"/>
          <c:min val="0.1"/>
        </c:scaling>
        <c:delete val="0"/>
        <c:axPos val="l"/>
        <c:majorGridlines>
          <c:spPr>
            <a:ln w="9525" cap="flat" cmpd="sng" algn="ctr">
              <a:solidFill>
                <a:schemeClr val="tx1">
                  <a:lumMod val="15000"/>
                  <a:lumOff val="85000"/>
                </a:schemeClr>
              </a:solidFill>
              <a:round/>
            </a:ln>
            <a:effectLst/>
          </c:spPr>
        </c:majorGridlines>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1400" b="1"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en-US"/>
          </a:p>
        </c:txPr>
        <c:crossAx val="895139992"/>
        <c:crosses val="autoZero"/>
        <c:crossBetween val="between"/>
        <c:majorUnit val="0.1"/>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userShapes r:id="rId4"/>
</c:chartSpace>
</file>

<file path=ppt/charts/chart1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marL="0" indent="0">
              <a:buNone/>
              <a:defRPr sz="1600" b="1" i="0" u="none" strike="noStrike" kern="1200" spc="0" baseline="0">
                <a:solidFill>
                  <a:schemeClr val="tx1"/>
                </a:solidFill>
                <a:latin typeface="Times New Roman" panose="02020603050405020304" pitchFamily="18" charset="0"/>
                <a:ea typeface="+mn-ea"/>
                <a:cs typeface="Times New Roman" panose="02020603050405020304" pitchFamily="18" charset="0"/>
              </a:defRPr>
            </a:pPr>
            <a:r>
              <a:rPr lang="en-US" sz="1800" b="1" i="0" baseline="0" dirty="0">
                <a:effectLst/>
              </a:rPr>
              <a:t>New persons starting any needed on-going service within 14 days of completing a non-emergent Biopsychosocial Assessment</a:t>
            </a:r>
          </a:p>
        </c:rich>
      </c:tx>
      <c:layout>
        <c:manualLayout>
          <c:xMode val="edge"/>
          <c:yMode val="edge"/>
          <c:x val="0.1427003788441539"/>
          <c:y val="1.509178957133574E-2"/>
        </c:manualLayout>
      </c:layout>
      <c:overlay val="0"/>
      <c:spPr>
        <a:noFill/>
        <a:ln>
          <a:noFill/>
        </a:ln>
        <a:effectLst/>
      </c:spPr>
      <c:txPr>
        <a:bodyPr rot="0" spcFirstLastPara="1" vertOverflow="ellipsis" vert="horz" wrap="square" anchor="ctr" anchorCtr="1"/>
        <a:lstStyle/>
        <a:p>
          <a:pPr marL="0" indent="0">
            <a:buNone/>
            <a:defRPr sz="1600" b="1" i="0" u="none" strike="noStrike" kern="1200" spc="0" baseline="0">
              <a:solidFill>
                <a:schemeClr val="tx1"/>
              </a:solidFill>
              <a:latin typeface="Times New Roman" panose="02020603050405020304" pitchFamily="18" charset="0"/>
              <a:ea typeface="+mn-ea"/>
              <a:cs typeface="Times New Roman" panose="02020603050405020304" pitchFamily="18" charset="0"/>
            </a:defRPr>
          </a:pPr>
          <a:endParaRPr lang="en-US"/>
        </a:p>
      </c:txPr>
    </c:title>
    <c:autoTitleDeleted val="0"/>
    <c:plotArea>
      <c:layout>
        <c:manualLayout>
          <c:layoutTarget val="inner"/>
          <c:xMode val="edge"/>
          <c:yMode val="edge"/>
          <c:x val="0.12596902391917991"/>
          <c:y val="0.23604555888078566"/>
          <c:w val="0.84808757985440497"/>
          <c:h val="0.68936223377981798"/>
        </c:manualLayout>
      </c:layout>
      <c:barChart>
        <c:barDir val="col"/>
        <c:grouping val="clustered"/>
        <c:varyColors val="0"/>
        <c:ser>
          <c:idx val="0"/>
          <c:order val="0"/>
          <c:tx>
            <c:strRef>
              <c:f>Sheet1!$B$1</c:f>
              <c:strCache>
                <c:ptCount val="1"/>
                <c:pt idx="0">
                  <c:v>Column1</c:v>
                </c:pt>
              </c:strCache>
            </c:strRef>
          </c:tx>
          <c:spPr>
            <a:solidFill>
              <a:schemeClr val="accent1"/>
            </a:solidFill>
            <a:ln>
              <a:noFill/>
            </a:ln>
            <a:effectLst/>
          </c:spPr>
          <c:invertIfNegative val="0"/>
          <c:dPt>
            <c:idx val="0"/>
            <c:invertIfNegative val="0"/>
            <c:bubble3D val="0"/>
            <c:spPr>
              <a:solidFill>
                <a:schemeClr val="accent6">
                  <a:lumMod val="60000"/>
                  <a:lumOff val="40000"/>
                </a:schemeClr>
              </a:solidFill>
              <a:ln>
                <a:noFill/>
              </a:ln>
              <a:effectLst/>
            </c:spPr>
            <c:extLst>
              <c:ext xmlns:c16="http://schemas.microsoft.com/office/drawing/2014/chart" uri="{C3380CC4-5D6E-409C-BE32-E72D297353CC}">
                <c16:uniqueId val="{00000001-8E66-4F0F-BB20-48069B456E38}"/>
              </c:ext>
            </c:extLst>
          </c:dPt>
          <c:dPt>
            <c:idx val="1"/>
            <c:invertIfNegative val="0"/>
            <c:bubble3D val="0"/>
            <c:spPr>
              <a:solidFill>
                <a:schemeClr val="accent1">
                  <a:lumMod val="75000"/>
                </a:schemeClr>
              </a:solidFill>
              <a:ln>
                <a:noFill/>
              </a:ln>
              <a:effectLst/>
            </c:spPr>
            <c:extLst>
              <c:ext xmlns:c16="http://schemas.microsoft.com/office/drawing/2014/chart" uri="{C3380CC4-5D6E-409C-BE32-E72D297353CC}">
                <c16:uniqueId val="{00000003-8E66-4F0F-BB20-48069B456E38}"/>
              </c:ext>
            </c:extLst>
          </c:dPt>
          <c:dPt>
            <c:idx val="2"/>
            <c:invertIfNegative val="0"/>
            <c:bubble3D val="0"/>
            <c:spPr>
              <a:solidFill>
                <a:schemeClr val="accent3">
                  <a:lumMod val="75000"/>
                </a:schemeClr>
              </a:solidFill>
              <a:ln>
                <a:noFill/>
              </a:ln>
              <a:effectLst/>
            </c:spPr>
            <c:extLst>
              <c:ext xmlns:c16="http://schemas.microsoft.com/office/drawing/2014/chart" uri="{C3380CC4-5D6E-409C-BE32-E72D297353CC}">
                <c16:uniqueId val="{00000005-8E66-4F0F-BB20-48069B456E38}"/>
              </c:ext>
            </c:extLst>
          </c:dPt>
          <c:dLbls>
            <c:spPr>
              <a:noFill/>
              <a:ln>
                <a:noFill/>
              </a:ln>
              <a:effectLst/>
            </c:spPr>
            <c:txPr>
              <a:bodyPr rot="0" spcFirstLastPara="1" vertOverflow="ellipsis" vert="horz" wrap="square" lIns="38100" tIns="19050" rIns="38100" bIns="19050" anchor="ctr" anchorCtr="1">
                <a:spAutoFit/>
              </a:bodyPr>
              <a:lstStyle/>
              <a:p>
                <a:pPr>
                  <a:defRPr sz="1600" b="1"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Sheet1!$A$2:$A$4</c:f>
              <c:strCache>
                <c:ptCount val="3"/>
                <c:pt idx="0">
                  <c:v>MIA</c:v>
                </c:pt>
                <c:pt idx="1">
                  <c:v>SED &amp; I/DDC</c:v>
                </c:pt>
                <c:pt idx="2">
                  <c:v>I/DDA</c:v>
                </c:pt>
              </c:strCache>
            </c:strRef>
          </c:cat>
          <c:val>
            <c:numRef>
              <c:f>Sheet1!$B$2:$B$4</c:f>
              <c:numCache>
                <c:formatCode>0.00%</c:formatCode>
                <c:ptCount val="3"/>
                <c:pt idx="0">
                  <c:v>0.54049999999999998</c:v>
                </c:pt>
                <c:pt idx="1">
                  <c:v>0.49480000000000002</c:v>
                </c:pt>
                <c:pt idx="2">
                  <c:v>0.97060000000000002</c:v>
                </c:pt>
              </c:numCache>
            </c:numRef>
          </c:val>
          <c:extLst>
            <c:ext xmlns:c16="http://schemas.microsoft.com/office/drawing/2014/chart" uri="{C3380CC4-5D6E-409C-BE32-E72D297353CC}">
              <c16:uniqueId val="{00000006-8E66-4F0F-BB20-48069B456E38}"/>
            </c:ext>
          </c:extLst>
        </c:ser>
        <c:dLbls>
          <c:showLegendKey val="0"/>
          <c:showVal val="0"/>
          <c:showCatName val="0"/>
          <c:showSerName val="0"/>
          <c:showPercent val="0"/>
          <c:showBubbleSize val="0"/>
        </c:dLbls>
        <c:gapWidth val="219"/>
        <c:overlap val="-27"/>
        <c:axId val="895139992"/>
        <c:axId val="895138680"/>
      </c:barChart>
      <c:catAx>
        <c:axId val="89513999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1"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en-US"/>
          </a:p>
        </c:txPr>
        <c:crossAx val="895138680"/>
        <c:crosses val="autoZero"/>
        <c:auto val="1"/>
        <c:lblAlgn val="ctr"/>
        <c:lblOffset val="100"/>
        <c:noMultiLvlLbl val="0"/>
      </c:catAx>
      <c:valAx>
        <c:axId val="895138680"/>
        <c:scaling>
          <c:orientation val="minMax"/>
          <c:max val="1"/>
          <c:min val="0.1"/>
        </c:scaling>
        <c:delete val="0"/>
        <c:axPos val="l"/>
        <c:majorGridlines>
          <c:spPr>
            <a:ln w="9525" cap="flat" cmpd="sng" algn="ctr">
              <a:solidFill>
                <a:schemeClr val="tx1">
                  <a:lumMod val="15000"/>
                  <a:lumOff val="85000"/>
                </a:schemeClr>
              </a:solidFill>
              <a:round/>
            </a:ln>
            <a:effectLst/>
          </c:spPr>
        </c:majorGridlines>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1400" b="1"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en-US"/>
          </a:p>
        </c:txPr>
        <c:crossAx val="895139992"/>
        <c:crosses val="autoZero"/>
        <c:crossBetween val="between"/>
        <c:majorUnit val="0.1"/>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userShapes r:id="rId4"/>
</c:chartSpace>
</file>

<file path=ppt/charts/chart1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r>
              <a:rPr lang="en-US" b="1" dirty="0">
                <a:solidFill>
                  <a:schemeClr val="tx1"/>
                </a:solidFill>
                <a:latin typeface="Times New Roman" panose="02020603050405020304" pitchFamily="18" charset="0"/>
                <a:cs typeface="Times New Roman" panose="02020603050405020304" pitchFamily="18" charset="0"/>
              </a:rPr>
              <a:t>Number</a:t>
            </a:r>
            <a:r>
              <a:rPr lang="en-US" b="1" baseline="0" dirty="0">
                <a:solidFill>
                  <a:schemeClr val="tx1"/>
                </a:solidFill>
                <a:latin typeface="Times New Roman" panose="02020603050405020304" pitchFamily="18" charset="0"/>
                <a:cs typeface="Times New Roman" panose="02020603050405020304" pitchFamily="18" charset="0"/>
              </a:rPr>
              <a:t> Served</a:t>
            </a:r>
          </a:p>
          <a:p>
            <a:pPr>
              <a:defRPr/>
            </a:pPr>
            <a:r>
              <a:rPr lang="en-US" b="1" baseline="0" dirty="0">
                <a:solidFill>
                  <a:schemeClr val="tx1"/>
                </a:solidFill>
                <a:latin typeface="Times New Roman" panose="02020603050405020304" pitchFamily="18" charset="0"/>
                <a:cs typeface="Times New Roman" panose="02020603050405020304" pitchFamily="18" charset="0"/>
              </a:rPr>
              <a:t>By Funding Source</a:t>
            </a:r>
          </a:p>
          <a:p>
            <a:pPr>
              <a:defRPr/>
            </a:pPr>
            <a:r>
              <a:rPr lang="en-US" b="1" baseline="0" dirty="0">
                <a:solidFill>
                  <a:schemeClr val="tx1"/>
                </a:solidFill>
                <a:latin typeface="Times New Roman" panose="02020603050405020304" pitchFamily="18" charset="0"/>
                <a:cs typeface="Times New Roman" panose="02020603050405020304" pitchFamily="18" charset="0"/>
              </a:rPr>
              <a:t>N = 9295</a:t>
            </a:r>
            <a:endParaRPr lang="en-US" b="1" dirty="0">
              <a:solidFill>
                <a:schemeClr val="tx1"/>
              </a:solidFill>
              <a:latin typeface="Times New Roman" panose="02020603050405020304" pitchFamily="18" charset="0"/>
              <a:cs typeface="Times New Roman" panose="02020603050405020304" pitchFamily="18" charset="0"/>
            </a:endParaRPr>
          </a:p>
        </c:rich>
      </c:tx>
      <c:layout>
        <c:manualLayout>
          <c:xMode val="edge"/>
          <c:yMode val="edge"/>
          <c:x val="0.37730898221055703"/>
          <c:y val="4.0137612665365738E-2"/>
        </c:manualLayout>
      </c:layout>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pieChart>
        <c:varyColors val="1"/>
        <c:ser>
          <c:idx val="0"/>
          <c:order val="0"/>
          <c:tx>
            <c:strRef>
              <c:f>Sheet1!$B$1</c:f>
              <c:strCache>
                <c:ptCount val="1"/>
                <c:pt idx="0">
                  <c:v>Column1</c:v>
                </c:pt>
              </c:strCache>
            </c:strRef>
          </c:tx>
          <c:spPr>
            <a:solidFill>
              <a:schemeClr val="accent2">
                <a:lumMod val="75000"/>
              </a:schemeClr>
            </a:solidFill>
          </c:spPr>
          <c:dPt>
            <c:idx val="0"/>
            <c:bubble3D val="0"/>
            <c:spPr>
              <a:solidFill>
                <a:schemeClr val="accent2">
                  <a:lumMod val="75000"/>
                </a:schemeClr>
              </a:solidFill>
              <a:ln w="19050">
                <a:solidFill>
                  <a:schemeClr val="lt1"/>
                </a:solidFill>
              </a:ln>
              <a:effectLst/>
            </c:spPr>
            <c:extLst>
              <c:ext xmlns:c16="http://schemas.microsoft.com/office/drawing/2014/chart" uri="{C3380CC4-5D6E-409C-BE32-E72D297353CC}">
                <c16:uniqueId val="{00000003-3255-4FCE-9682-E241D17C0F71}"/>
              </c:ext>
            </c:extLst>
          </c:dPt>
          <c:dPt>
            <c:idx val="1"/>
            <c:bubble3D val="0"/>
            <c:spPr>
              <a:solidFill>
                <a:schemeClr val="accent4">
                  <a:lumMod val="75000"/>
                </a:schemeClr>
              </a:solidFill>
              <a:ln w="19050">
                <a:solidFill>
                  <a:schemeClr val="lt1"/>
                </a:solidFill>
              </a:ln>
              <a:effectLst/>
            </c:spPr>
            <c:extLst>
              <c:ext xmlns:c16="http://schemas.microsoft.com/office/drawing/2014/chart" uri="{C3380CC4-5D6E-409C-BE32-E72D297353CC}">
                <c16:uniqueId val="{00000004-3255-4FCE-9682-E241D17C0F71}"/>
              </c:ext>
            </c:extLst>
          </c:dPt>
          <c:dLbls>
            <c:dLbl>
              <c:idx val="0"/>
              <c:layout>
                <c:manualLayout>
                  <c:x val="-0.11711814668999716"/>
                  <c:y val="-0.15559891603864598"/>
                </c:manualLayout>
              </c:layout>
              <c:showLegendKey val="0"/>
              <c:showVal val="1"/>
              <c:showCatName val="0"/>
              <c:showSerName val="0"/>
              <c:showPercent val="1"/>
              <c:showBubbleSize val="0"/>
              <c:extLst>
                <c:ext xmlns:c15="http://schemas.microsoft.com/office/drawing/2012/chart" uri="{CE6537A1-D6FC-4f65-9D91-7224C49458BB}"/>
                <c:ext xmlns:c16="http://schemas.microsoft.com/office/drawing/2014/chart" uri="{C3380CC4-5D6E-409C-BE32-E72D297353CC}">
                  <c16:uniqueId val="{00000003-3255-4FCE-9682-E241D17C0F71}"/>
                </c:ext>
              </c:extLst>
            </c:dLbl>
            <c:dLbl>
              <c:idx val="1"/>
              <c:layout>
                <c:manualLayout>
                  <c:x val="5.6984087926509185E-2"/>
                  <c:y val="0.11344933091688279"/>
                </c:manualLayout>
              </c:layout>
              <c:showLegendKey val="0"/>
              <c:showVal val="1"/>
              <c:showCatName val="0"/>
              <c:showSerName val="0"/>
              <c:showPercent val="1"/>
              <c:showBubbleSize val="0"/>
              <c:extLst>
                <c:ext xmlns:c15="http://schemas.microsoft.com/office/drawing/2012/chart" uri="{CE6537A1-D6FC-4f65-9D91-7224C49458BB}"/>
                <c:ext xmlns:c16="http://schemas.microsoft.com/office/drawing/2014/chart" uri="{C3380CC4-5D6E-409C-BE32-E72D297353CC}">
                  <c16:uniqueId val="{00000004-3255-4FCE-9682-E241D17C0F71}"/>
                </c:ext>
              </c:extLst>
            </c:dLbl>
            <c:spPr>
              <a:noFill/>
              <a:ln>
                <a:noFill/>
              </a:ln>
              <a:effectLst/>
            </c:spPr>
            <c:txPr>
              <a:bodyPr rot="0" spcFirstLastPara="1" vertOverflow="ellipsis" vert="horz" wrap="square" lIns="38100" tIns="19050" rIns="38100" bIns="19050" anchor="ctr" anchorCtr="1">
                <a:spAutoFit/>
              </a:bodyPr>
              <a:lstStyle/>
              <a:p>
                <a:pPr>
                  <a:defRPr sz="1800" b="1"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en-US"/>
              </a:p>
            </c:txPr>
            <c:showLegendKey val="0"/>
            <c:showVal val="1"/>
            <c:showCatName val="0"/>
            <c:showSerName val="0"/>
            <c:showPercent val="1"/>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Sheet1!$A$2:$A$3</c:f>
              <c:strCache>
                <c:ptCount val="2"/>
                <c:pt idx="0">
                  <c:v># of Persons Served - CCBHC</c:v>
                </c:pt>
                <c:pt idx="1">
                  <c:v># of Persons Served - Non-CCBHC</c:v>
                </c:pt>
              </c:strCache>
            </c:strRef>
          </c:cat>
          <c:val>
            <c:numRef>
              <c:f>Sheet1!$B$2:$B$3</c:f>
              <c:numCache>
                <c:formatCode>General</c:formatCode>
                <c:ptCount val="2"/>
                <c:pt idx="0" formatCode="#,##0">
                  <c:v>7807</c:v>
                </c:pt>
                <c:pt idx="1">
                  <c:v>1487</c:v>
                </c:pt>
              </c:numCache>
            </c:numRef>
          </c:val>
          <c:extLst>
            <c:ext xmlns:c16="http://schemas.microsoft.com/office/drawing/2014/chart" uri="{C3380CC4-5D6E-409C-BE32-E72D297353CC}">
              <c16:uniqueId val="{00000000-3255-4FCE-9682-E241D17C0F71}"/>
            </c:ext>
          </c:extLst>
        </c:ser>
        <c:ser>
          <c:idx val="1"/>
          <c:order val="1"/>
          <c:tx>
            <c:strRef>
              <c:f>Sheet1!$C$1</c:f>
              <c:strCache>
                <c:ptCount val="1"/>
                <c:pt idx="0">
                  <c:v>Column2</c:v>
                </c:pt>
              </c:strCache>
            </c:strRef>
          </c:tx>
          <c:dPt>
            <c:idx val="0"/>
            <c:bubble3D val="0"/>
            <c:spPr>
              <a:solidFill>
                <a:schemeClr val="accent1"/>
              </a:solidFill>
              <a:ln w="19050">
                <a:solidFill>
                  <a:schemeClr val="lt1"/>
                </a:solidFill>
              </a:ln>
              <a:effectLst/>
            </c:spPr>
          </c:dPt>
          <c:dPt>
            <c:idx val="1"/>
            <c:bubble3D val="0"/>
            <c:spPr>
              <a:solidFill>
                <a:schemeClr val="accent2"/>
              </a:solidFill>
              <a:ln w="19050">
                <a:solidFill>
                  <a:schemeClr val="lt1"/>
                </a:solidFill>
              </a:ln>
              <a:effectLst/>
            </c:spPr>
          </c:dPt>
          <c:cat>
            <c:strRef>
              <c:f>Sheet1!$A$2:$A$3</c:f>
              <c:strCache>
                <c:ptCount val="2"/>
                <c:pt idx="0">
                  <c:v># of Persons Served - CCBHC</c:v>
                </c:pt>
                <c:pt idx="1">
                  <c:v># of Persons Served - Non-CCBHC</c:v>
                </c:pt>
              </c:strCache>
            </c:strRef>
          </c:cat>
          <c:val>
            <c:numRef>
              <c:f>Sheet1!$C$2:$C$3</c:f>
              <c:numCache>
                <c:formatCode>0%</c:formatCode>
                <c:ptCount val="2"/>
                <c:pt idx="0">
                  <c:v>0.84</c:v>
                </c:pt>
                <c:pt idx="1">
                  <c:v>0.16</c:v>
                </c:pt>
              </c:numCache>
            </c:numRef>
          </c:val>
          <c:extLst>
            <c:ext xmlns:c16="http://schemas.microsoft.com/office/drawing/2014/chart" uri="{C3380CC4-5D6E-409C-BE32-E72D297353CC}">
              <c16:uniqueId val="{00000008-F165-4C90-BD15-65C30C124ED5}"/>
            </c:ext>
          </c:extLst>
        </c:ser>
        <c:dLbls>
          <c:showLegendKey val="0"/>
          <c:showVal val="0"/>
          <c:showCatName val="0"/>
          <c:showSerName val="0"/>
          <c:showPercent val="0"/>
          <c:showBubbleSize val="0"/>
          <c:showLeaderLines val="1"/>
        </c:dLbls>
        <c:firstSliceAng val="0"/>
      </c:pieChart>
      <c:spPr>
        <a:noFill/>
        <a:ln>
          <a:noFill/>
        </a:ln>
        <a:effectLst/>
      </c:spPr>
    </c:plotArea>
    <c:legend>
      <c:legendPos val="b"/>
      <c:layout>
        <c:manualLayout>
          <c:xMode val="edge"/>
          <c:yMode val="edge"/>
          <c:x val="1.7399387576552929E-2"/>
          <c:y val="0.89715307389850696"/>
          <c:w val="0.57775645231846018"/>
          <c:h val="4.760749277575646E-2"/>
        </c:manualLayout>
      </c:layout>
      <c:overlay val="0"/>
      <c:spPr>
        <a:noFill/>
        <a:ln>
          <a:noFill/>
        </a:ln>
        <a:effectLst/>
      </c:spPr>
      <c:txPr>
        <a:bodyPr rot="0" spcFirstLastPara="1" vertOverflow="ellipsis" vert="horz" wrap="square" anchor="ctr" anchorCtr="1"/>
        <a:lstStyle/>
        <a:p>
          <a:pPr>
            <a:defRPr sz="1400" b="1"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userShapes r:id="rId4"/>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7.7101744432261393E-2"/>
          <c:y val="9.1198988673433068E-2"/>
          <c:w val="0.82146023049332129"/>
          <c:h val="0.62721282176095783"/>
        </c:manualLayout>
      </c:layout>
      <c:barChart>
        <c:barDir val="col"/>
        <c:grouping val="clustered"/>
        <c:varyColors val="0"/>
        <c:ser>
          <c:idx val="0"/>
          <c:order val="0"/>
          <c:tx>
            <c:strRef>
              <c:f>Sheet1!$B$1</c:f>
              <c:strCache>
                <c:ptCount val="1"/>
                <c:pt idx="0">
                  <c:v>Column1</c:v>
                </c:pt>
              </c:strCache>
            </c:strRef>
          </c:tx>
          <c:spPr>
            <a:solidFill>
              <a:schemeClr val="accent1"/>
            </a:solidFill>
            <a:ln w="19050">
              <a:solidFill>
                <a:schemeClr val="lt1"/>
              </a:solidFill>
            </a:ln>
            <a:effectLst/>
          </c:spPr>
          <c:invertIfNegative val="0"/>
          <c:dPt>
            <c:idx val="0"/>
            <c:invertIfNegative val="0"/>
            <c:bubble3D val="0"/>
            <c:spPr>
              <a:solidFill>
                <a:schemeClr val="accent1"/>
              </a:solidFill>
              <a:ln w="19050">
                <a:solidFill>
                  <a:schemeClr val="lt1"/>
                </a:solidFill>
              </a:ln>
              <a:effectLst/>
            </c:spPr>
            <c:extLst>
              <c:ext xmlns:c16="http://schemas.microsoft.com/office/drawing/2014/chart" uri="{C3380CC4-5D6E-409C-BE32-E72D297353CC}">
                <c16:uniqueId val="{00000001-DE13-47E7-B9D9-8EB929DAEF28}"/>
              </c:ext>
            </c:extLst>
          </c:dPt>
          <c:dPt>
            <c:idx val="1"/>
            <c:invertIfNegative val="0"/>
            <c:bubble3D val="0"/>
            <c:spPr>
              <a:solidFill>
                <a:schemeClr val="accent4">
                  <a:lumMod val="75000"/>
                </a:schemeClr>
              </a:solidFill>
              <a:ln w="19050">
                <a:solidFill>
                  <a:schemeClr val="lt1"/>
                </a:solidFill>
              </a:ln>
              <a:effectLst/>
            </c:spPr>
            <c:extLst>
              <c:ext xmlns:c16="http://schemas.microsoft.com/office/drawing/2014/chart" uri="{C3380CC4-5D6E-409C-BE32-E72D297353CC}">
                <c16:uniqueId val="{00000003-DE13-47E7-B9D9-8EB929DAEF28}"/>
              </c:ext>
            </c:extLst>
          </c:dPt>
          <c:dPt>
            <c:idx val="2"/>
            <c:invertIfNegative val="0"/>
            <c:bubble3D val="0"/>
            <c:spPr>
              <a:solidFill>
                <a:schemeClr val="accent3">
                  <a:lumMod val="60000"/>
                  <a:lumOff val="40000"/>
                </a:schemeClr>
              </a:solidFill>
              <a:ln w="19050">
                <a:solidFill>
                  <a:schemeClr val="lt1"/>
                </a:solidFill>
              </a:ln>
              <a:effectLst/>
            </c:spPr>
            <c:extLst>
              <c:ext xmlns:c16="http://schemas.microsoft.com/office/drawing/2014/chart" uri="{C3380CC4-5D6E-409C-BE32-E72D297353CC}">
                <c16:uniqueId val="{00000004-E6AA-4310-8734-081B3341A520}"/>
              </c:ext>
            </c:extLst>
          </c:dPt>
          <c:dLbls>
            <c:dLbl>
              <c:idx val="0"/>
              <c:layout>
                <c:manualLayout>
                  <c:x val="6.6924771765928667E-3"/>
                  <c:y val="2.4178842060141963E-4"/>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DE13-47E7-B9D9-8EB929DAEF28}"/>
                </c:ext>
              </c:extLst>
            </c:dLbl>
            <c:spPr>
              <a:noFill/>
              <a:ln>
                <a:noFill/>
              </a:ln>
              <a:effectLst/>
            </c:spPr>
            <c:txPr>
              <a:bodyPr rot="0" spcFirstLastPara="1" vertOverflow="ellipsis" vert="horz" wrap="square" lIns="38100" tIns="19050" rIns="38100" bIns="19050" anchor="ctr" anchorCtr="1">
                <a:spAutoFit/>
              </a:bodyPr>
              <a:lstStyle/>
              <a:p>
                <a:pPr>
                  <a:defRPr sz="1600" b="1"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Sheet1!$A$2:$A$9</c:f>
              <c:strCache>
                <c:ptCount val="8"/>
                <c:pt idx="0">
                  <c:v>DAB</c:v>
                </c:pt>
                <c:pt idx="1">
                  <c:v>HMP</c:v>
                </c:pt>
                <c:pt idx="2">
                  <c:v>General Fund</c:v>
                </c:pt>
                <c:pt idx="3">
                  <c:v>TANF</c:v>
                </c:pt>
                <c:pt idx="4">
                  <c:v>HSW</c:v>
                </c:pt>
                <c:pt idx="5">
                  <c:v>Other</c:v>
                </c:pt>
                <c:pt idx="6">
                  <c:v>SEDW</c:v>
                </c:pt>
                <c:pt idx="7">
                  <c:v>CWP</c:v>
                </c:pt>
              </c:strCache>
            </c:strRef>
          </c:cat>
          <c:val>
            <c:numRef>
              <c:f>Sheet1!$B$2:$B$9</c:f>
              <c:numCache>
                <c:formatCode>General</c:formatCode>
                <c:ptCount val="8"/>
                <c:pt idx="0">
                  <c:v>3207</c:v>
                </c:pt>
                <c:pt idx="1">
                  <c:v>2410</c:v>
                </c:pt>
                <c:pt idx="2">
                  <c:v>884</c:v>
                </c:pt>
                <c:pt idx="3">
                  <c:v>1073</c:v>
                </c:pt>
                <c:pt idx="4">
                  <c:v>782</c:v>
                </c:pt>
                <c:pt idx="5">
                  <c:v>143</c:v>
                </c:pt>
                <c:pt idx="6">
                  <c:v>49</c:v>
                </c:pt>
                <c:pt idx="7">
                  <c:v>2</c:v>
                </c:pt>
              </c:numCache>
            </c:numRef>
          </c:val>
          <c:extLst>
            <c:ext xmlns:c16="http://schemas.microsoft.com/office/drawing/2014/chart" uri="{C3380CC4-5D6E-409C-BE32-E72D297353CC}">
              <c16:uniqueId val="{00000004-DE13-47E7-B9D9-8EB929DAEF28}"/>
            </c:ext>
          </c:extLst>
        </c:ser>
        <c:dLbls>
          <c:showLegendKey val="0"/>
          <c:showVal val="0"/>
          <c:showCatName val="0"/>
          <c:showSerName val="0"/>
          <c:showPercent val="0"/>
          <c:showBubbleSize val="0"/>
        </c:dLbls>
        <c:gapWidth val="100"/>
        <c:axId val="329524607"/>
        <c:axId val="320793215"/>
      </c:barChart>
      <c:catAx>
        <c:axId val="329524607"/>
        <c:scaling>
          <c:orientation val="minMax"/>
        </c:scaling>
        <c:delete val="0"/>
        <c:axPos val="b"/>
        <c:numFmt formatCode="General" sourceLinked="1"/>
        <c:majorTickMark val="out"/>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320793215"/>
        <c:crosses val="autoZero"/>
        <c:auto val="1"/>
        <c:lblAlgn val="ctr"/>
        <c:lblOffset val="100"/>
        <c:noMultiLvlLbl val="0"/>
      </c:catAx>
      <c:valAx>
        <c:axId val="320793215"/>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out"/>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329524607"/>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2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600" b="1" i="0" u="none" strike="noStrike" kern="1200" spc="0" baseline="0">
                <a:solidFill>
                  <a:schemeClr val="tx1"/>
                </a:solidFill>
                <a:latin typeface="Times New Roman" panose="02020603050405020304" pitchFamily="18" charset="0"/>
                <a:ea typeface="+mn-ea"/>
                <a:cs typeface="Times New Roman" panose="02020603050405020304" pitchFamily="18" charset="0"/>
              </a:defRPr>
            </a:pPr>
            <a:r>
              <a:rPr lang="en-US" dirty="0"/>
              <a:t>ISK  Penetration Rate
(FY23/24)</a:t>
            </a:r>
          </a:p>
        </c:rich>
      </c:tx>
      <c:overlay val="0"/>
      <c:spPr>
        <a:noFill/>
        <a:ln>
          <a:noFill/>
        </a:ln>
        <a:effectLst/>
      </c:spPr>
      <c:txPr>
        <a:bodyPr rot="0" spcFirstLastPara="1" vertOverflow="ellipsis" vert="horz" wrap="square" anchor="ctr" anchorCtr="1"/>
        <a:lstStyle/>
        <a:p>
          <a:pPr>
            <a:defRPr sz="1600" b="1" i="0" u="none" strike="noStrike" kern="1200" spc="0" baseline="0">
              <a:solidFill>
                <a:schemeClr val="tx1"/>
              </a:solidFill>
              <a:latin typeface="Times New Roman" panose="02020603050405020304" pitchFamily="18" charset="0"/>
              <a:ea typeface="+mn-ea"/>
              <a:cs typeface="Times New Roman" panose="02020603050405020304" pitchFamily="18" charset="0"/>
            </a:defRPr>
          </a:pPr>
          <a:endParaRPr lang="en-US"/>
        </a:p>
      </c:txPr>
    </c:title>
    <c:autoTitleDeleted val="0"/>
    <c:plotArea>
      <c:layout/>
      <c:ofPieChart>
        <c:ofPieType val="bar"/>
        <c:varyColors val="1"/>
        <c:ser>
          <c:idx val="0"/>
          <c:order val="0"/>
          <c:tx>
            <c:strRef>
              <c:f>Sheet1!$B$1</c:f>
              <c:strCache>
                <c:ptCount val="1"/>
                <c:pt idx="0">
                  <c:v>6. ISK  Penetration Rate
(FY23/24)</c:v>
                </c:pt>
              </c:strCache>
            </c:strRef>
          </c:tx>
          <c:dPt>
            <c:idx val="0"/>
            <c:bubble3D val="0"/>
            <c:spPr>
              <a:solidFill>
                <a:schemeClr val="accent4">
                  <a:lumMod val="75000"/>
                </a:schemeClr>
              </a:solidFill>
              <a:ln w="19050">
                <a:solidFill>
                  <a:schemeClr val="lt1"/>
                </a:solidFill>
              </a:ln>
              <a:effectLst/>
            </c:spPr>
            <c:extLst>
              <c:ext xmlns:c16="http://schemas.microsoft.com/office/drawing/2014/chart" uri="{C3380CC4-5D6E-409C-BE32-E72D297353CC}">
                <c16:uniqueId val="{00000005-DA2F-4775-A026-57A8772248C2}"/>
              </c:ext>
            </c:extLst>
          </c:dPt>
          <c:dPt>
            <c:idx val="1"/>
            <c:bubble3D val="0"/>
            <c:spPr>
              <a:solidFill>
                <a:schemeClr val="accent2"/>
              </a:solidFill>
              <a:ln w="19050">
                <a:solidFill>
                  <a:schemeClr val="lt1"/>
                </a:solidFill>
              </a:ln>
              <a:effectLst/>
            </c:spPr>
            <c:extLst>
              <c:ext xmlns:c16="http://schemas.microsoft.com/office/drawing/2014/chart" uri="{C3380CC4-5D6E-409C-BE32-E72D297353CC}">
                <c16:uniqueId val="{00000003-DA2F-4775-A026-57A8772248C2}"/>
              </c:ext>
            </c:extLst>
          </c:dPt>
          <c:dPt>
            <c:idx val="2"/>
            <c:bubble3D val="0"/>
            <c:spPr>
              <a:solidFill>
                <a:schemeClr val="bg2">
                  <a:lumMod val="25000"/>
                </a:schemeClr>
              </a:solidFill>
              <a:ln w="19050">
                <a:solidFill>
                  <a:schemeClr val="lt1"/>
                </a:solidFill>
              </a:ln>
              <a:effectLst/>
            </c:spPr>
            <c:extLst>
              <c:ext xmlns:c16="http://schemas.microsoft.com/office/drawing/2014/chart" uri="{C3380CC4-5D6E-409C-BE32-E72D297353CC}">
                <c16:uniqueId val="{00000004-DA2F-4775-A026-57A8772248C2}"/>
              </c:ext>
            </c:extLst>
          </c:dPt>
          <c:dLbls>
            <c:dLbl>
              <c:idx val="0"/>
              <c:layout>
                <c:manualLayout>
                  <c:x val="0.17600235849056606"/>
                  <c:y val="-1.6922888416172788E-2"/>
                </c:manualLayout>
              </c:layout>
              <c:tx>
                <c:rich>
                  <a:bodyPr rot="0" spcFirstLastPara="1" vertOverflow="ellipsis" vert="horz" wrap="square" lIns="38100" tIns="19050" rIns="38100" bIns="19050" anchor="ctr" anchorCtr="1">
                    <a:spAutoFit/>
                  </a:bodyPr>
                  <a:lstStyle/>
                  <a:p>
                    <a:pPr>
                      <a:defRPr sz="1600" b="1" i="0" u="none" strike="noStrike" kern="1200" baseline="0">
                        <a:solidFill>
                          <a:schemeClr val="tx1"/>
                        </a:solidFill>
                        <a:latin typeface="Times New Roman" panose="02020603050405020304" pitchFamily="18" charset="0"/>
                        <a:ea typeface="+mn-ea"/>
                        <a:cs typeface="Times New Roman" panose="02020603050405020304" pitchFamily="18" charset="0"/>
                      </a:defRPr>
                    </a:pPr>
                    <a:fld id="{F3C992BE-DD39-4E3A-BA67-9BE317DC7CE9}" type="VALUE">
                      <a:rPr lang="en-US" sz="1600" smtClean="0"/>
                      <a:pPr>
                        <a:defRPr sz="1600" b="1">
                          <a:solidFill>
                            <a:schemeClr val="tx1"/>
                          </a:solidFill>
                          <a:latin typeface="Times New Roman" panose="02020603050405020304" pitchFamily="18" charset="0"/>
                          <a:cs typeface="Times New Roman" panose="02020603050405020304" pitchFamily="18" charset="0"/>
                        </a:defRPr>
                      </a:pPr>
                      <a:t>[VALUE]</a:t>
                    </a:fld>
                    <a:endParaRPr lang="en-US"/>
                  </a:p>
                </c:rich>
              </c:tx>
              <c:spPr>
                <a:noFill/>
                <a:ln>
                  <a:noFill/>
                </a:ln>
                <a:effectLst/>
              </c:spPr>
              <c:txPr>
                <a:bodyPr rot="0" spcFirstLastPara="1" vertOverflow="ellipsis" vert="horz" wrap="square" lIns="38100" tIns="19050" rIns="38100" bIns="19050" anchor="ctr" anchorCtr="1">
                  <a:spAutoFit/>
                </a:bodyPr>
                <a:lstStyle/>
                <a:p>
                  <a:pPr>
                    <a:defRPr sz="1600" b="1"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en-US"/>
                </a:p>
              </c:txPr>
              <c:showLegendKey val="0"/>
              <c:showVal val="1"/>
              <c:showCatName val="0"/>
              <c:showSerName val="0"/>
              <c:showPercent val="1"/>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5-DA2F-4775-A026-57A8772248C2}"/>
                </c:ext>
              </c:extLst>
            </c:dLbl>
            <c:dLbl>
              <c:idx val="1"/>
              <c:layout>
                <c:manualLayout>
                  <c:x val="-9.9056510919625612E-2"/>
                  <c:y val="-1.4625345362719528E-2"/>
                </c:manualLayout>
              </c:layout>
              <c:tx>
                <c:rich>
                  <a:bodyPr rot="0" spcFirstLastPara="1" vertOverflow="ellipsis" vert="horz" wrap="square" lIns="38100" tIns="19050" rIns="38100" bIns="19050" anchor="ctr" anchorCtr="1">
                    <a:noAutofit/>
                  </a:bodyPr>
                  <a:lstStyle/>
                  <a:p>
                    <a:pPr>
                      <a:defRPr sz="1600" b="1" i="0" u="none" strike="noStrike" kern="1200" baseline="0">
                        <a:solidFill>
                          <a:schemeClr val="tx1"/>
                        </a:solidFill>
                        <a:latin typeface="Times New Roman" panose="02020603050405020304" pitchFamily="18" charset="0"/>
                        <a:ea typeface="+mn-ea"/>
                        <a:cs typeface="Times New Roman" panose="02020603050405020304" pitchFamily="18" charset="0"/>
                      </a:defRPr>
                    </a:pPr>
                    <a:fld id="{6A7F8D38-B85F-45D3-840A-19F1962A2FCB}" type="VALUE">
                      <a:rPr lang="en-US" sz="1600" b="1">
                        <a:solidFill>
                          <a:schemeClr val="tx1"/>
                        </a:solidFill>
                        <a:latin typeface="Times New Roman" panose="02020603050405020304" pitchFamily="18" charset="0"/>
                        <a:cs typeface="Times New Roman" panose="02020603050405020304" pitchFamily="18" charset="0"/>
                      </a:rPr>
                      <a:pPr>
                        <a:defRPr sz="1600" b="1">
                          <a:solidFill>
                            <a:schemeClr val="tx1"/>
                          </a:solidFill>
                          <a:latin typeface="Times New Roman" panose="02020603050405020304" pitchFamily="18" charset="0"/>
                          <a:cs typeface="Times New Roman" panose="02020603050405020304" pitchFamily="18" charset="0"/>
                        </a:defRPr>
                      </a:pPr>
                      <a:t>[VALUE]</a:t>
                    </a:fld>
                    <a:r>
                      <a:rPr lang="en-US" sz="1600" b="1" baseline="0" dirty="0">
                        <a:solidFill>
                          <a:schemeClr val="tx1"/>
                        </a:solidFill>
                        <a:latin typeface="Times New Roman" panose="02020603050405020304" pitchFamily="18" charset="0"/>
                        <a:cs typeface="Times New Roman" panose="02020603050405020304" pitchFamily="18" charset="0"/>
                      </a:rPr>
                      <a:t>, 10.5%</a:t>
                    </a:r>
                  </a:p>
                </c:rich>
              </c:tx>
              <c:spPr>
                <a:noFill/>
                <a:ln>
                  <a:noFill/>
                </a:ln>
                <a:effectLst/>
              </c:spPr>
              <c:txPr>
                <a:bodyPr rot="0" spcFirstLastPara="1" vertOverflow="ellipsis" vert="horz" wrap="square" lIns="38100" tIns="19050" rIns="38100" bIns="19050" anchor="ctr" anchorCtr="1">
                  <a:noAutofit/>
                </a:bodyPr>
                <a:lstStyle/>
                <a:p>
                  <a:pPr>
                    <a:defRPr sz="1600" b="1"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en-US"/>
                </a:p>
              </c:txPr>
              <c:showLegendKey val="0"/>
              <c:showVal val="1"/>
              <c:showCatName val="0"/>
              <c:showSerName val="0"/>
              <c:showPercent val="1"/>
              <c:showBubbleSize val="0"/>
              <c:extLst>
                <c:ext xmlns:c15="http://schemas.microsoft.com/office/drawing/2012/chart" uri="{CE6537A1-D6FC-4f65-9D91-7224C49458BB}">
                  <c15:layout>
                    <c:manualLayout>
                      <c:w val="0.18568396226415093"/>
                      <c:h val="0.13191957643490779"/>
                    </c:manualLayout>
                  </c15:layout>
                  <c15:dlblFieldTable/>
                  <c15:showDataLabelsRange val="0"/>
                </c:ext>
                <c:ext xmlns:c16="http://schemas.microsoft.com/office/drawing/2014/chart" uri="{C3380CC4-5D6E-409C-BE32-E72D297353CC}">
                  <c16:uniqueId val="{00000003-DA2F-4775-A026-57A8772248C2}"/>
                </c:ext>
              </c:extLst>
            </c:dLbl>
            <c:dLbl>
              <c:idx val="2"/>
              <c:delete val="1"/>
              <c:extLst>
                <c:ext xmlns:c15="http://schemas.microsoft.com/office/drawing/2012/chart" uri="{CE6537A1-D6FC-4f65-9D91-7224C49458BB}"/>
                <c:ext xmlns:c16="http://schemas.microsoft.com/office/drawing/2014/chart" uri="{C3380CC4-5D6E-409C-BE32-E72D297353CC}">
                  <c16:uniqueId val="{00000004-DA2F-4775-A026-57A8772248C2}"/>
                </c:ext>
              </c:extLst>
            </c:dLbl>
            <c:spPr>
              <a:noFill/>
              <a:ln>
                <a:noFill/>
              </a:ln>
              <a:effectLst/>
            </c:spPr>
            <c:txPr>
              <a:bodyPr rot="0" spcFirstLastPara="1" vertOverflow="ellipsis" vert="horz" wrap="square" lIns="38100" tIns="19050" rIns="38100" bIns="19050" anchor="ctr" anchorCtr="1">
                <a:spAutoFit/>
              </a:bodyPr>
              <a:lstStyle/>
              <a:p>
                <a:pPr>
                  <a:defRPr sz="1400" b="0" i="0" u="none" strike="noStrike" kern="1200" baseline="0">
                    <a:solidFill>
                      <a:schemeClr val="tx1">
                        <a:lumMod val="65000"/>
                        <a:lumOff val="35000"/>
                      </a:schemeClr>
                    </a:solidFill>
                    <a:latin typeface="+mn-lt"/>
                    <a:ea typeface="+mn-ea"/>
                    <a:cs typeface="+mn-cs"/>
                  </a:defRPr>
                </a:pPr>
                <a:endParaRPr lang="en-US"/>
              </a:p>
            </c:txPr>
            <c:showLegendKey val="0"/>
            <c:showVal val="1"/>
            <c:showCatName val="0"/>
            <c:showSerName val="0"/>
            <c:showPercent val="1"/>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Sheet1!$A$2:$A$3</c:f>
              <c:strCache>
                <c:ptCount val="2"/>
                <c:pt idx="0">
                  <c:v>Total Kalamazoo Medicaid Enrolled</c:v>
                </c:pt>
                <c:pt idx="1">
                  <c:v>ISK Medicaid Served</c:v>
                </c:pt>
              </c:strCache>
            </c:strRef>
          </c:cat>
          <c:val>
            <c:numRef>
              <c:f>Sheet1!$B$2:$B$3</c:f>
              <c:numCache>
                <c:formatCode>General</c:formatCode>
                <c:ptCount val="2"/>
                <c:pt idx="0">
                  <c:v>81369</c:v>
                </c:pt>
                <c:pt idx="1">
                  <c:v>8575</c:v>
                </c:pt>
              </c:numCache>
            </c:numRef>
          </c:val>
          <c:extLst>
            <c:ext xmlns:c16="http://schemas.microsoft.com/office/drawing/2014/chart" uri="{C3380CC4-5D6E-409C-BE32-E72D297353CC}">
              <c16:uniqueId val="{00000000-DA2F-4775-A026-57A8772248C2}"/>
            </c:ext>
          </c:extLst>
        </c:ser>
        <c:ser>
          <c:idx val="1"/>
          <c:order val="1"/>
          <c:tx>
            <c:strRef>
              <c:f>Sheet1!$C$1</c:f>
              <c:strCache>
                <c:ptCount val="1"/>
                <c:pt idx="0">
                  <c:v>Column1</c:v>
                </c:pt>
              </c:strCache>
            </c:strRef>
          </c:tx>
          <c:dPt>
            <c:idx val="0"/>
            <c:bubble3D val="0"/>
            <c:spPr>
              <a:solidFill>
                <a:schemeClr val="accent1"/>
              </a:solidFill>
              <a:ln w="19050">
                <a:solidFill>
                  <a:schemeClr val="lt1"/>
                </a:solidFill>
              </a:ln>
              <a:effectLst/>
            </c:spPr>
            <c:extLst>
              <c:ext xmlns:c16="http://schemas.microsoft.com/office/drawing/2014/chart" uri="{C3380CC4-5D6E-409C-BE32-E72D297353CC}">
                <c16:uniqueId val="{00000007-2F7D-468B-8FB7-818375D4383A}"/>
              </c:ext>
            </c:extLst>
          </c:dPt>
          <c:dPt>
            <c:idx val="1"/>
            <c:bubble3D val="0"/>
            <c:spPr>
              <a:solidFill>
                <a:schemeClr val="accent2"/>
              </a:solidFill>
              <a:ln w="19050">
                <a:solidFill>
                  <a:schemeClr val="lt1"/>
                </a:solidFill>
              </a:ln>
              <a:effectLst/>
            </c:spPr>
            <c:extLst>
              <c:ext xmlns:c16="http://schemas.microsoft.com/office/drawing/2014/chart" uri="{C3380CC4-5D6E-409C-BE32-E72D297353CC}">
                <c16:uniqueId val="{00000009-2F7D-468B-8FB7-818375D4383A}"/>
              </c:ext>
            </c:extLst>
          </c:dPt>
          <c:dPt>
            <c:idx val="2"/>
            <c:bubble3D val="0"/>
            <c:spPr>
              <a:solidFill>
                <a:schemeClr val="accent3"/>
              </a:solidFill>
              <a:ln w="19050">
                <a:solidFill>
                  <a:schemeClr val="lt1"/>
                </a:solidFill>
              </a:ln>
              <a:effectLst/>
            </c:spPr>
            <c:extLst>
              <c:ext xmlns:c16="http://schemas.microsoft.com/office/drawing/2014/chart" uri="{C3380CC4-5D6E-409C-BE32-E72D297353CC}">
                <c16:uniqueId val="{0000000B-2F7D-468B-8FB7-818375D4383A}"/>
              </c:ext>
            </c:extLst>
          </c:dPt>
          <c:cat>
            <c:strRef>
              <c:f>Sheet1!$A$2:$A$3</c:f>
              <c:strCache>
                <c:ptCount val="2"/>
                <c:pt idx="0">
                  <c:v>Total Kalamazoo Medicaid Enrolled</c:v>
                </c:pt>
                <c:pt idx="1">
                  <c:v>ISK Medicaid Served</c:v>
                </c:pt>
              </c:strCache>
            </c:strRef>
          </c:cat>
          <c:val>
            <c:numRef>
              <c:f>Sheet1!$C$2:$C$3</c:f>
              <c:numCache>
                <c:formatCode>0.0%</c:formatCode>
                <c:ptCount val="2"/>
                <c:pt idx="1">
                  <c:v>0.10538411434330028</c:v>
                </c:pt>
              </c:numCache>
            </c:numRef>
          </c:val>
          <c:extLst>
            <c:ext xmlns:c16="http://schemas.microsoft.com/office/drawing/2014/chart" uri="{C3380CC4-5D6E-409C-BE32-E72D297353CC}">
              <c16:uniqueId val="{00000002-DA2F-4775-A026-57A8772248C2}"/>
            </c:ext>
          </c:extLst>
        </c:ser>
        <c:dLbls>
          <c:showLegendKey val="0"/>
          <c:showVal val="0"/>
          <c:showCatName val="0"/>
          <c:showSerName val="0"/>
          <c:showPercent val="0"/>
          <c:showBubbleSize val="0"/>
          <c:showLeaderLines val="1"/>
        </c:dLbls>
        <c:gapWidth val="100"/>
        <c:secondPieSize val="75"/>
        <c:serLines>
          <c:spPr>
            <a:ln w="9525" cap="flat" cmpd="sng" algn="ctr">
              <a:solidFill>
                <a:schemeClr val="tx1">
                  <a:lumMod val="35000"/>
                  <a:lumOff val="65000"/>
                </a:schemeClr>
              </a:solidFill>
              <a:round/>
            </a:ln>
            <a:effectLst/>
          </c:spPr>
        </c:serLines>
      </c:ofPieChart>
      <c:spPr>
        <a:noFill/>
        <a:ln>
          <a:noFill/>
        </a:ln>
        <a:effectLst/>
      </c:spPr>
    </c:plotArea>
    <c:legend>
      <c:legendPos val="b"/>
      <c:layout>
        <c:manualLayout>
          <c:xMode val="edge"/>
          <c:yMode val="edge"/>
          <c:x val="0.05"/>
          <c:y val="0.85272416217008007"/>
          <c:w val="0.75613207547169825"/>
          <c:h val="0.12972556158580795"/>
        </c:manualLayout>
      </c:layout>
      <c:overlay val="0"/>
      <c:spPr>
        <a:noFill/>
        <a:ln>
          <a:noFill/>
        </a:ln>
        <a:effectLst/>
      </c:spPr>
      <c:txPr>
        <a:bodyPr rot="0" spcFirstLastPara="1" vertOverflow="ellipsis" vert="horz" wrap="square" anchor="ctr" anchorCtr="1"/>
        <a:lstStyle/>
        <a:p>
          <a:pPr>
            <a:defRPr sz="1400" b="1"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2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600" b="1" i="0" u="none" strike="noStrike" kern="1200" spc="0" baseline="0">
                <a:solidFill>
                  <a:schemeClr val="tx1"/>
                </a:solidFill>
                <a:latin typeface="Times New Roman" panose="02020603050405020304" pitchFamily="18" charset="0"/>
                <a:ea typeface="+mn-ea"/>
                <a:cs typeface="Times New Roman" panose="02020603050405020304" pitchFamily="18" charset="0"/>
              </a:defRPr>
            </a:pPr>
            <a:r>
              <a:rPr lang="en-US"/>
              <a:t>Standardized Assessment Compliance</a:t>
            </a:r>
          </a:p>
        </c:rich>
      </c:tx>
      <c:overlay val="0"/>
      <c:spPr>
        <a:noFill/>
        <a:ln>
          <a:noFill/>
        </a:ln>
        <a:effectLst/>
      </c:spPr>
      <c:txPr>
        <a:bodyPr rot="0" spcFirstLastPara="1" vertOverflow="ellipsis" vert="horz" wrap="square" anchor="ctr" anchorCtr="1"/>
        <a:lstStyle/>
        <a:p>
          <a:pPr>
            <a:defRPr sz="1600" b="1" i="0" u="none" strike="noStrike" kern="1200" spc="0" baseline="0">
              <a:solidFill>
                <a:schemeClr val="tx1"/>
              </a:solidFill>
              <a:latin typeface="Times New Roman" panose="02020603050405020304" pitchFamily="18" charset="0"/>
              <a:ea typeface="+mn-ea"/>
              <a:cs typeface="Times New Roman" panose="02020603050405020304" pitchFamily="18" charset="0"/>
            </a:defRPr>
          </a:pPr>
          <a:endParaRPr lang="en-US"/>
        </a:p>
      </c:txPr>
    </c:title>
    <c:autoTitleDeleted val="0"/>
    <c:plotArea>
      <c:layout>
        <c:manualLayout>
          <c:layoutTarget val="inner"/>
          <c:xMode val="edge"/>
          <c:yMode val="edge"/>
          <c:x val="0.12596902391917991"/>
          <c:y val="0.23604555888078566"/>
          <c:w val="0.84808757985440497"/>
          <c:h val="0.68936223377981798"/>
        </c:manualLayout>
      </c:layout>
      <c:barChart>
        <c:barDir val="col"/>
        <c:grouping val="clustered"/>
        <c:varyColors val="0"/>
        <c:ser>
          <c:idx val="0"/>
          <c:order val="0"/>
          <c:tx>
            <c:strRef>
              <c:f>Sheet1!$B$1</c:f>
              <c:strCache>
                <c:ptCount val="1"/>
                <c:pt idx="0">
                  <c:v>8. Standardized Assessment Compliance</c:v>
                </c:pt>
              </c:strCache>
            </c:strRef>
          </c:tx>
          <c:spPr>
            <a:solidFill>
              <a:schemeClr val="accent1"/>
            </a:solidFill>
            <a:ln>
              <a:noFill/>
            </a:ln>
            <a:effectLst/>
          </c:spPr>
          <c:invertIfNegative val="0"/>
          <c:dPt>
            <c:idx val="0"/>
            <c:invertIfNegative val="0"/>
            <c:bubble3D val="0"/>
            <c:spPr>
              <a:solidFill>
                <a:schemeClr val="accent6">
                  <a:lumMod val="60000"/>
                  <a:lumOff val="40000"/>
                </a:schemeClr>
              </a:solidFill>
              <a:ln>
                <a:noFill/>
              </a:ln>
              <a:effectLst/>
            </c:spPr>
            <c:extLst>
              <c:ext xmlns:c16="http://schemas.microsoft.com/office/drawing/2014/chart" uri="{C3380CC4-5D6E-409C-BE32-E72D297353CC}">
                <c16:uniqueId val="{00000001-2FCC-47D4-B2D9-C05B53D626C7}"/>
              </c:ext>
            </c:extLst>
          </c:dPt>
          <c:dPt>
            <c:idx val="1"/>
            <c:invertIfNegative val="0"/>
            <c:bubble3D val="0"/>
            <c:spPr>
              <a:solidFill>
                <a:schemeClr val="accent1">
                  <a:lumMod val="75000"/>
                </a:schemeClr>
              </a:solidFill>
              <a:ln>
                <a:noFill/>
              </a:ln>
              <a:effectLst/>
            </c:spPr>
            <c:extLst>
              <c:ext xmlns:c16="http://schemas.microsoft.com/office/drawing/2014/chart" uri="{C3380CC4-5D6E-409C-BE32-E72D297353CC}">
                <c16:uniqueId val="{00000003-2FCC-47D4-B2D9-C05B53D626C7}"/>
              </c:ext>
            </c:extLst>
          </c:dPt>
          <c:dPt>
            <c:idx val="2"/>
            <c:invertIfNegative val="0"/>
            <c:bubble3D val="0"/>
            <c:spPr>
              <a:solidFill>
                <a:schemeClr val="accent3">
                  <a:lumMod val="75000"/>
                </a:schemeClr>
              </a:solidFill>
              <a:ln>
                <a:noFill/>
              </a:ln>
              <a:effectLst/>
            </c:spPr>
            <c:extLst>
              <c:ext xmlns:c16="http://schemas.microsoft.com/office/drawing/2014/chart" uri="{C3380CC4-5D6E-409C-BE32-E72D297353CC}">
                <c16:uniqueId val="{00000005-2FCC-47D4-B2D9-C05B53D626C7}"/>
              </c:ext>
            </c:extLst>
          </c:dPt>
          <c:dLbls>
            <c:spPr>
              <a:noFill/>
              <a:ln>
                <a:noFill/>
              </a:ln>
              <a:effectLst/>
            </c:spPr>
            <c:txPr>
              <a:bodyPr rot="0" spcFirstLastPara="1" vertOverflow="ellipsis" vert="horz" wrap="square" lIns="38100" tIns="19050" rIns="38100" bIns="19050" anchor="ctr" anchorCtr="1">
                <a:spAutoFit/>
              </a:bodyPr>
              <a:lstStyle/>
              <a:p>
                <a:pPr>
                  <a:defRPr sz="1600" b="1"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Sheet1!$A$2:$A$4</c:f>
              <c:strCache>
                <c:ptCount val="3"/>
                <c:pt idx="0">
                  <c:v>LOCUS</c:v>
                </c:pt>
                <c:pt idx="1">
                  <c:v>CAFAS</c:v>
                </c:pt>
                <c:pt idx="2">
                  <c:v>SIS</c:v>
                </c:pt>
              </c:strCache>
            </c:strRef>
          </c:cat>
          <c:val>
            <c:numRef>
              <c:f>Sheet1!$B$2:$B$4</c:f>
              <c:numCache>
                <c:formatCode>0.00%</c:formatCode>
                <c:ptCount val="3"/>
                <c:pt idx="0">
                  <c:v>0.87170000000000003</c:v>
                </c:pt>
              </c:numCache>
            </c:numRef>
          </c:val>
          <c:extLst>
            <c:ext xmlns:c16="http://schemas.microsoft.com/office/drawing/2014/chart" uri="{C3380CC4-5D6E-409C-BE32-E72D297353CC}">
              <c16:uniqueId val="{00000006-2FCC-47D4-B2D9-C05B53D626C7}"/>
            </c:ext>
          </c:extLst>
        </c:ser>
        <c:dLbls>
          <c:showLegendKey val="0"/>
          <c:showVal val="0"/>
          <c:showCatName val="0"/>
          <c:showSerName val="0"/>
          <c:showPercent val="0"/>
          <c:showBubbleSize val="0"/>
        </c:dLbls>
        <c:gapWidth val="219"/>
        <c:overlap val="-27"/>
        <c:axId val="895139992"/>
        <c:axId val="895138680"/>
      </c:barChart>
      <c:catAx>
        <c:axId val="89513999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1" i="0" u="none" strike="noStrike" kern="0" baseline="0">
                <a:solidFill>
                  <a:schemeClr val="tx1"/>
                </a:solidFill>
                <a:latin typeface="Times New Roman" panose="02020603050405020304" pitchFamily="18" charset="0"/>
                <a:ea typeface="+mn-ea"/>
                <a:cs typeface="Times New Roman" panose="02020603050405020304" pitchFamily="18" charset="0"/>
              </a:defRPr>
            </a:pPr>
            <a:endParaRPr lang="en-US"/>
          </a:p>
        </c:txPr>
        <c:crossAx val="895138680"/>
        <c:crosses val="autoZero"/>
        <c:auto val="1"/>
        <c:lblAlgn val="ctr"/>
        <c:lblOffset val="100"/>
        <c:noMultiLvlLbl val="0"/>
      </c:catAx>
      <c:valAx>
        <c:axId val="895138680"/>
        <c:scaling>
          <c:orientation val="minMax"/>
          <c:max val="1"/>
          <c:min val="0.5"/>
        </c:scaling>
        <c:delete val="0"/>
        <c:axPos val="l"/>
        <c:majorGridlines>
          <c:spPr>
            <a:ln w="9525" cap="flat" cmpd="sng" algn="ctr">
              <a:solidFill>
                <a:schemeClr val="tx1">
                  <a:lumMod val="15000"/>
                  <a:lumOff val="85000"/>
                </a:schemeClr>
              </a:solidFill>
              <a:round/>
            </a:ln>
            <a:effectLst/>
          </c:spPr>
        </c:majorGridlines>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1400" b="1"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en-US"/>
          </a:p>
        </c:txPr>
        <c:crossAx val="895139992"/>
        <c:crosses val="autoZero"/>
        <c:crossBetween val="between"/>
        <c:majorUnit val="0.1"/>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2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600" b="1" i="0" u="none" strike="noStrike" kern="1200" spc="0" baseline="0">
                <a:solidFill>
                  <a:schemeClr val="tx1"/>
                </a:solidFill>
                <a:latin typeface="Times New Roman" panose="02020603050405020304" pitchFamily="18" charset="0"/>
                <a:ea typeface="+mn-ea"/>
                <a:cs typeface="Times New Roman" panose="02020603050405020304" pitchFamily="18" charset="0"/>
              </a:defRPr>
            </a:pPr>
            <a:r>
              <a:rPr lang="en-US"/>
              <a:t>% Served who Obtained or Maintained Competitive Employment</a:t>
            </a:r>
          </a:p>
        </c:rich>
      </c:tx>
      <c:overlay val="0"/>
      <c:spPr>
        <a:noFill/>
        <a:ln>
          <a:noFill/>
        </a:ln>
        <a:effectLst/>
      </c:spPr>
      <c:txPr>
        <a:bodyPr rot="0" spcFirstLastPara="1" vertOverflow="ellipsis" vert="horz" wrap="square" anchor="ctr" anchorCtr="1"/>
        <a:lstStyle/>
        <a:p>
          <a:pPr>
            <a:defRPr sz="1600" b="1" i="0" u="none" strike="noStrike" kern="1200" spc="0" baseline="0">
              <a:solidFill>
                <a:schemeClr val="tx1"/>
              </a:solidFill>
              <a:latin typeface="Times New Roman" panose="02020603050405020304" pitchFamily="18" charset="0"/>
              <a:ea typeface="+mn-ea"/>
              <a:cs typeface="Times New Roman" panose="02020603050405020304" pitchFamily="18" charset="0"/>
            </a:defRPr>
          </a:pPr>
          <a:endParaRPr lang="en-US"/>
        </a:p>
      </c:txPr>
    </c:title>
    <c:autoTitleDeleted val="0"/>
    <c:plotArea>
      <c:layout/>
      <c:barChart>
        <c:barDir val="col"/>
        <c:grouping val="clustered"/>
        <c:varyColors val="0"/>
        <c:ser>
          <c:idx val="0"/>
          <c:order val="0"/>
          <c:tx>
            <c:strRef>
              <c:f>Sheet1!$B$1</c:f>
              <c:strCache>
                <c:ptCount val="1"/>
                <c:pt idx="0">
                  <c:v>11 &amp; 12 - % Served who Obtained or Maintained Competitive Employment</c:v>
                </c:pt>
              </c:strCache>
            </c:strRef>
          </c:tx>
          <c:spPr>
            <a:solidFill>
              <a:schemeClr val="accent1"/>
            </a:solidFill>
            <a:ln>
              <a:noFill/>
            </a:ln>
            <a:effectLst/>
          </c:spPr>
          <c:invertIfNegative val="0"/>
          <c:dPt>
            <c:idx val="1"/>
            <c:invertIfNegative val="0"/>
            <c:bubble3D val="0"/>
            <c:spPr>
              <a:solidFill>
                <a:schemeClr val="accent2">
                  <a:lumMod val="75000"/>
                </a:schemeClr>
              </a:solidFill>
              <a:ln>
                <a:noFill/>
              </a:ln>
              <a:effectLst/>
            </c:spPr>
            <c:extLst>
              <c:ext xmlns:c16="http://schemas.microsoft.com/office/drawing/2014/chart" uri="{C3380CC4-5D6E-409C-BE32-E72D297353CC}">
                <c16:uniqueId val="{00000004-304E-4224-B702-D6E62D5E8171}"/>
              </c:ext>
            </c:extLst>
          </c:dPt>
          <c:dLbls>
            <c:spPr>
              <a:no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Sheet1!$A$2:$A$3</c:f>
              <c:strCache>
                <c:ptCount val="2"/>
                <c:pt idx="0">
                  <c:v>MIA</c:v>
                </c:pt>
                <c:pt idx="1">
                  <c:v>IDDA</c:v>
                </c:pt>
              </c:strCache>
            </c:strRef>
          </c:cat>
          <c:val>
            <c:numRef>
              <c:f>Sheet1!$B$2:$B$3</c:f>
              <c:numCache>
                <c:formatCode>0.00%</c:formatCode>
                <c:ptCount val="2"/>
                <c:pt idx="0">
                  <c:v>0.29949999999999999</c:v>
                </c:pt>
                <c:pt idx="1">
                  <c:v>0.14910000000000001</c:v>
                </c:pt>
              </c:numCache>
            </c:numRef>
          </c:val>
          <c:extLst>
            <c:ext xmlns:c16="http://schemas.microsoft.com/office/drawing/2014/chart" uri="{C3380CC4-5D6E-409C-BE32-E72D297353CC}">
              <c16:uniqueId val="{00000000-304E-4224-B702-D6E62D5E8171}"/>
            </c:ext>
          </c:extLst>
        </c:ser>
        <c:dLbls>
          <c:showLegendKey val="0"/>
          <c:showVal val="0"/>
          <c:showCatName val="0"/>
          <c:showSerName val="0"/>
          <c:showPercent val="0"/>
          <c:showBubbleSize val="0"/>
        </c:dLbls>
        <c:gapWidth val="219"/>
        <c:overlap val="-27"/>
        <c:axId val="901679640"/>
        <c:axId val="901681936"/>
      </c:barChart>
      <c:catAx>
        <c:axId val="90167964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1"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en-US"/>
          </a:p>
        </c:txPr>
        <c:crossAx val="901681936"/>
        <c:crosses val="autoZero"/>
        <c:auto val="1"/>
        <c:lblAlgn val="ctr"/>
        <c:lblOffset val="100"/>
        <c:noMultiLvlLbl val="0"/>
      </c:catAx>
      <c:valAx>
        <c:axId val="901681936"/>
        <c:scaling>
          <c:orientation val="minMax"/>
          <c:max val="1"/>
        </c:scaling>
        <c:delete val="0"/>
        <c:axPos val="l"/>
        <c:majorGridlines>
          <c:spPr>
            <a:ln w="9525" cap="flat" cmpd="sng" algn="ctr">
              <a:solidFill>
                <a:schemeClr val="tx1">
                  <a:lumMod val="15000"/>
                  <a:lumOff val="85000"/>
                </a:schemeClr>
              </a:solidFill>
              <a:round/>
            </a:ln>
            <a:effectLst/>
          </c:spPr>
        </c:majorGridlines>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1400" b="1"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en-US"/>
          </a:p>
        </c:txPr>
        <c:crossAx val="901679640"/>
        <c:crosses val="autoZero"/>
        <c:crossBetween val="between"/>
        <c:majorUnit val="0.2"/>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2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600" b="1" i="0" u="none" strike="noStrike" kern="1200" spc="0" baseline="0">
                <a:solidFill>
                  <a:schemeClr val="tx1"/>
                </a:solidFill>
                <a:latin typeface="Times New Roman" panose="02020603050405020304" pitchFamily="18" charset="0"/>
                <a:ea typeface="+mn-ea"/>
                <a:cs typeface="Times New Roman" panose="02020603050405020304" pitchFamily="18" charset="0"/>
              </a:defRPr>
            </a:pPr>
            <a:r>
              <a:rPr lang="en-US"/>
              <a:t>% Obtained or Maintained Enrollment in School by Population</a:t>
            </a:r>
          </a:p>
        </c:rich>
      </c:tx>
      <c:overlay val="0"/>
      <c:spPr>
        <a:noFill/>
        <a:ln>
          <a:noFill/>
        </a:ln>
        <a:effectLst/>
      </c:spPr>
      <c:txPr>
        <a:bodyPr rot="0" spcFirstLastPara="1" vertOverflow="ellipsis" vert="horz" wrap="square" anchor="ctr" anchorCtr="1"/>
        <a:lstStyle/>
        <a:p>
          <a:pPr>
            <a:defRPr sz="1600" b="1" i="0" u="none" strike="noStrike" kern="1200" spc="0" baseline="0">
              <a:solidFill>
                <a:schemeClr val="tx1"/>
              </a:solidFill>
              <a:latin typeface="Times New Roman" panose="02020603050405020304" pitchFamily="18" charset="0"/>
              <a:ea typeface="+mn-ea"/>
              <a:cs typeface="Times New Roman" panose="02020603050405020304" pitchFamily="18" charset="0"/>
            </a:defRPr>
          </a:pPr>
          <a:endParaRPr lang="en-US"/>
        </a:p>
      </c:txPr>
    </c:title>
    <c:autoTitleDeleted val="0"/>
    <c:plotArea>
      <c:layout/>
      <c:barChart>
        <c:barDir val="col"/>
        <c:grouping val="clustered"/>
        <c:varyColors val="0"/>
        <c:ser>
          <c:idx val="0"/>
          <c:order val="0"/>
          <c:tx>
            <c:strRef>
              <c:f>Sheet1!$B$1</c:f>
              <c:strCache>
                <c:ptCount val="1"/>
                <c:pt idx="0">
                  <c:v>13 &amp; 14 - % Obtained or Maintained Enrollment in School by Population</c:v>
                </c:pt>
              </c:strCache>
            </c:strRef>
          </c:tx>
          <c:spPr>
            <a:solidFill>
              <a:schemeClr val="accent1"/>
            </a:solidFill>
            <a:ln>
              <a:noFill/>
            </a:ln>
            <a:effectLst/>
          </c:spPr>
          <c:invertIfNegative val="0"/>
          <c:dPt>
            <c:idx val="1"/>
            <c:invertIfNegative val="0"/>
            <c:bubble3D val="0"/>
            <c:spPr>
              <a:solidFill>
                <a:schemeClr val="accent2">
                  <a:lumMod val="75000"/>
                </a:schemeClr>
              </a:solidFill>
              <a:ln>
                <a:noFill/>
              </a:ln>
              <a:effectLst/>
            </c:spPr>
            <c:extLst>
              <c:ext xmlns:c16="http://schemas.microsoft.com/office/drawing/2014/chart" uri="{C3380CC4-5D6E-409C-BE32-E72D297353CC}">
                <c16:uniqueId val="{00000001-4216-4D91-9D22-24231B067C7F}"/>
              </c:ext>
            </c:extLst>
          </c:dPt>
          <c:dLbls>
            <c:spPr>
              <a:no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Sheet1!$A$2:$A$3</c:f>
              <c:strCache>
                <c:ptCount val="2"/>
                <c:pt idx="0">
                  <c:v>SED</c:v>
                </c:pt>
                <c:pt idx="1">
                  <c:v>IDDC</c:v>
                </c:pt>
              </c:strCache>
            </c:strRef>
          </c:cat>
          <c:val>
            <c:numRef>
              <c:f>Sheet1!$B$2:$B$3</c:f>
              <c:numCache>
                <c:formatCode>0.00%</c:formatCode>
                <c:ptCount val="2"/>
                <c:pt idx="0">
                  <c:v>0.85209999999999997</c:v>
                </c:pt>
                <c:pt idx="1">
                  <c:v>0.71430000000000005</c:v>
                </c:pt>
              </c:numCache>
            </c:numRef>
          </c:val>
          <c:extLst>
            <c:ext xmlns:c16="http://schemas.microsoft.com/office/drawing/2014/chart" uri="{C3380CC4-5D6E-409C-BE32-E72D297353CC}">
              <c16:uniqueId val="{00000002-4216-4D91-9D22-24231B067C7F}"/>
            </c:ext>
          </c:extLst>
        </c:ser>
        <c:dLbls>
          <c:showLegendKey val="0"/>
          <c:showVal val="0"/>
          <c:showCatName val="0"/>
          <c:showSerName val="0"/>
          <c:showPercent val="0"/>
          <c:showBubbleSize val="0"/>
        </c:dLbls>
        <c:gapWidth val="219"/>
        <c:overlap val="-27"/>
        <c:axId val="901679640"/>
        <c:axId val="901681936"/>
      </c:barChart>
      <c:catAx>
        <c:axId val="90167964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1"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en-US"/>
          </a:p>
        </c:txPr>
        <c:crossAx val="901681936"/>
        <c:crosses val="autoZero"/>
        <c:auto val="1"/>
        <c:lblAlgn val="ctr"/>
        <c:lblOffset val="100"/>
        <c:noMultiLvlLbl val="0"/>
      </c:catAx>
      <c:valAx>
        <c:axId val="901681936"/>
        <c:scaling>
          <c:orientation val="minMax"/>
          <c:max val="1"/>
        </c:scaling>
        <c:delete val="0"/>
        <c:axPos val="l"/>
        <c:majorGridlines>
          <c:spPr>
            <a:ln w="9525" cap="flat" cmpd="sng" algn="ctr">
              <a:solidFill>
                <a:schemeClr val="tx1">
                  <a:lumMod val="15000"/>
                  <a:lumOff val="85000"/>
                </a:schemeClr>
              </a:solidFill>
              <a:round/>
            </a:ln>
            <a:effectLst/>
          </c:spPr>
        </c:majorGridlines>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1197" b="1"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en-US"/>
          </a:p>
        </c:txPr>
        <c:crossAx val="901679640"/>
        <c:crosses val="autoZero"/>
        <c:crossBetween val="between"/>
        <c:majorUnit val="0.2"/>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2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600" b="1" i="0" u="none" strike="noStrike" kern="1200" spc="0" baseline="0">
                <a:solidFill>
                  <a:schemeClr val="tx1"/>
                </a:solidFill>
                <a:latin typeface="Times New Roman" panose="02020603050405020304" pitchFamily="18" charset="0"/>
                <a:ea typeface="+mn-ea"/>
                <a:cs typeface="Times New Roman" panose="02020603050405020304" pitchFamily="18" charset="0"/>
              </a:defRPr>
            </a:pPr>
            <a:r>
              <a:rPr lang="en-US"/>
              <a:t>% Living Independently by Population</a:t>
            </a:r>
          </a:p>
        </c:rich>
      </c:tx>
      <c:overlay val="0"/>
      <c:spPr>
        <a:noFill/>
        <a:ln>
          <a:noFill/>
        </a:ln>
        <a:effectLst/>
      </c:spPr>
      <c:txPr>
        <a:bodyPr rot="0" spcFirstLastPara="1" vertOverflow="ellipsis" vert="horz" wrap="square" anchor="ctr" anchorCtr="1"/>
        <a:lstStyle/>
        <a:p>
          <a:pPr>
            <a:defRPr sz="1600" b="1" i="0" u="none" strike="noStrike" kern="1200" spc="0" baseline="0">
              <a:solidFill>
                <a:schemeClr val="tx1"/>
              </a:solidFill>
              <a:latin typeface="Times New Roman" panose="02020603050405020304" pitchFamily="18" charset="0"/>
              <a:ea typeface="+mn-ea"/>
              <a:cs typeface="Times New Roman" panose="02020603050405020304" pitchFamily="18" charset="0"/>
            </a:defRPr>
          </a:pPr>
          <a:endParaRPr lang="en-US"/>
        </a:p>
      </c:txPr>
    </c:title>
    <c:autoTitleDeleted val="0"/>
    <c:plotArea>
      <c:layout/>
      <c:barChart>
        <c:barDir val="col"/>
        <c:grouping val="clustered"/>
        <c:varyColors val="0"/>
        <c:ser>
          <c:idx val="0"/>
          <c:order val="0"/>
          <c:tx>
            <c:strRef>
              <c:f>Sheet1!$B$1</c:f>
              <c:strCache>
                <c:ptCount val="1"/>
                <c:pt idx="0">
                  <c:v>15 &amp; 16 - % Living Independently by Population</c:v>
                </c:pt>
              </c:strCache>
            </c:strRef>
          </c:tx>
          <c:spPr>
            <a:solidFill>
              <a:schemeClr val="accent1"/>
            </a:solidFill>
            <a:ln>
              <a:noFill/>
            </a:ln>
            <a:effectLst/>
          </c:spPr>
          <c:invertIfNegative val="0"/>
          <c:dPt>
            <c:idx val="1"/>
            <c:invertIfNegative val="0"/>
            <c:bubble3D val="0"/>
            <c:spPr>
              <a:solidFill>
                <a:schemeClr val="accent2">
                  <a:lumMod val="75000"/>
                </a:schemeClr>
              </a:solidFill>
              <a:ln>
                <a:noFill/>
              </a:ln>
              <a:effectLst/>
            </c:spPr>
            <c:extLst>
              <c:ext xmlns:c16="http://schemas.microsoft.com/office/drawing/2014/chart" uri="{C3380CC4-5D6E-409C-BE32-E72D297353CC}">
                <c16:uniqueId val="{00000001-77AF-478E-B043-D6D912EF740B}"/>
              </c:ext>
            </c:extLst>
          </c:dPt>
          <c:dLbls>
            <c:spPr>
              <a:no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Sheet1!$A$2:$A$3</c:f>
              <c:strCache>
                <c:ptCount val="2"/>
                <c:pt idx="0">
                  <c:v>MIA</c:v>
                </c:pt>
                <c:pt idx="1">
                  <c:v>IDDA</c:v>
                </c:pt>
              </c:strCache>
            </c:strRef>
          </c:cat>
          <c:val>
            <c:numRef>
              <c:f>Sheet1!$B$2:$B$3</c:f>
              <c:numCache>
                <c:formatCode>0.00%</c:formatCode>
                <c:ptCount val="2"/>
                <c:pt idx="0">
                  <c:v>0.76029999999999998</c:v>
                </c:pt>
                <c:pt idx="1">
                  <c:v>0.68640000000000001</c:v>
                </c:pt>
              </c:numCache>
            </c:numRef>
          </c:val>
          <c:extLst>
            <c:ext xmlns:c16="http://schemas.microsoft.com/office/drawing/2014/chart" uri="{C3380CC4-5D6E-409C-BE32-E72D297353CC}">
              <c16:uniqueId val="{00000002-77AF-478E-B043-D6D912EF740B}"/>
            </c:ext>
          </c:extLst>
        </c:ser>
        <c:dLbls>
          <c:showLegendKey val="0"/>
          <c:showVal val="0"/>
          <c:showCatName val="0"/>
          <c:showSerName val="0"/>
          <c:showPercent val="0"/>
          <c:showBubbleSize val="0"/>
        </c:dLbls>
        <c:gapWidth val="219"/>
        <c:overlap val="-27"/>
        <c:axId val="901679640"/>
        <c:axId val="901681936"/>
      </c:barChart>
      <c:catAx>
        <c:axId val="90167964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1"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en-US"/>
          </a:p>
        </c:txPr>
        <c:crossAx val="901681936"/>
        <c:crosses val="autoZero"/>
        <c:auto val="1"/>
        <c:lblAlgn val="ctr"/>
        <c:lblOffset val="100"/>
        <c:noMultiLvlLbl val="0"/>
      </c:catAx>
      <c:valAx>
        <c:axId val="901681936"/>
        <c:scaling>
          <c:orientation val="minMax"/>
          <c:max val="1"/>
        </c:scaling>
        <c:delete val="0"/>
        <c:axPos val="l"/>
        <c:majorGridlines>
          <c:spPr>
            <a:ln w="9525" cap="flat" cmpd="sng" algn="ctr">
              <a:solidFill>
                <a:schemeClr val="tx1">
                  <a:lumMod val="15000"/>
                  <a:lumOff val="85000"/>
                </a:schemeClr>
              </a:solidFill>
              <a:round/>
            </a:ln>
            <a:effectLst/>
          </c:spPr>
        </c:majorGridlines>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1197" b="1"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en-US"/>
          </a:p>
        </c:txPr>
        <c:crossAx val="901679640"/>
        <c:crosses val="autoZero"/>
        <c:crossBetween val="between"/>
        <c:majorUnit val="0.2"/>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2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600" b="1" i="0" u="none" strike="noStrike" kern="1200" spc="0" baseline="0">
                <a:solidFill>
                  <a:schemeClr val="tx1"/>
                </a:solidFill>
                <a:latin typeface="Times New Roman" panose="02020603050405020304" pitchFamily="18" charset="0"/>
                <a:ea typeface="+mn-ea"/>
                <a:cs typeface="Times New Roman" panose="02020603050405020304" pitchFamily="18" charset="0"/>
              </a:defRPr>
            </a:pPr>
            <a:r>
              <a:rPr lang="en-US"/>
              <a:t>% Living with Family by Population</a:t>
            </a:r>
          </a:p>
        </c:rich>
      </c:tx>
      <c:overlay val="0"/>
      <c:spPr>
        <a:noFill/>
        <a:ln>
          <a:noFill/>
        </a:ln>
        <a:effectLst/>
      </c:spPr>
      <c:txPr>
        <a:bodyPr rot="0" spcFirstLastPara="1" vertOverflow="ellipsis" vert="horz" wrap="square" anchor="ctr" anchorCtr="1"/>
        <a:lstStyle/>
        <a:p>
          <a:pPr>
            <a:defRPr sz="1600" b="1" i="0" u="none" strike="noStrike" kern="1200" spc="0" baseline="0">
              <a:solidFill>
                <a:schemeClr val="tx1"/>
              </a:solidFill>
              <a:latin typeface="Times New Roman" panose="02020603050405020304" pitchFamily="18" charset="0"/>
              <a:ea typeface="+mn-ea"/>
              <a:cs typeface="Times New Roman" panose="02020603050405020304" pitchFamily="18" charset="0"/>
            </a:defRPr>
          </a:pPr>
          <a:endParaRPr lang="en-US"/>
        </a:p>
      </c:txPr>
    </c:title>
    <c:autoTitleDeleted val="0"/>
    <c:plotArea>
      <c:layout>
        <c:manualLayout>
          <c:layoutTarget val="inner"/>
          <c:xMode val="edge"/>
          <c:yMode val="edge"/>
          <c:x val="0.10540608738870468"/>
          <c:y val="0.15541092058998127"/>
          <c:w val="0.86971668272022629"/>
          <c:h val="0.76608622866014764"/>
        </c:manualLayout>
      </c:layout>
      <c:barChart>
        <c:barDir val="col"/>
        <c:grouping val="clustered"/>
        <c:varyColors val="0"/>
        <c:ser>
          <c:idx val="0"/>
          <c:order val="0"/>
          <c:tx>
            <c:strRef>
              <c:f>Sheet1!$B$1</c:f>
              <c:strCache>
                <c:ptCount val="1"/>
                <c:pt idx="0">
                  <c:v>17 &amp; 18 - % Living with Family by Population</c:v>
                </c:pt>
              </c:strCache>
            </c:strRef>
          </c:tx>
          <c:spPr>
            <a:solidFill>
              <a:schemeClr val="accent1"/>
            </a:solidFill>
            <a:ln>
              <a:noFill/>
            </a:ln>
            <a:effectLst/>
          </c:spPr>
          <c:invertIfNegative val="0"/>
          <c:dPt>
            <c:idx val="1"/>
            <c:invertIfNegative val="0"/>
            <c:bubble3D val="0"/>
            <c:spPr>
              <a:solidFill>
                <a:schemeClr val="accent2">
                  <a:lumMod val="75000"/>
                </a:schemeClr>
              </a:solidFill>
              <a:ln>
                <a:noFill/>
              </a:ln>
              <a:effectLst/>
            </c:spPr>
            <c:extLst>
              <c:ext xmlns:c16="http://schemas.microsoft.com/office/drawing/2014/chart" uri="{C3380CC4-5D6E-409C-BE32-E72D297353CC}">
                <c16:uniqueId val="{00000001-1624-4149-B11A-D2BDDC65E8B4}"/>
              </c:ext>
            </c:extLst>
          </c:dPt>
          <c:dLbls>
            <c:spPr>
              <a:no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Sheet1!$A$2:$A$3</c:f>
              <c:strCache>
                <c:ptCount val="2"/>
                <c:pt idx="0">
                  <c:v>SED</c:v>
                </c:pt>
                <c:pt idx="1">
                  <c:v>IDDC</c:v>
                </c:pt>
              </c:strCache>
            </c:strRef>
          </c:cat>
          <c:val>
            <c:numRef>
              <c:f>Sheet1!$B$2:$B$3</c:f>
              <c:numCache>
                <c:formatCode>0.00%</c:formatCode>
                <c:ptCount val="2"/>
                <c:pt idx="0">
                  <c:v>0.77959999999999996</c:v>
                </c:pt>
                <c:pt idx="1">
                  <c:v>0.86119999999999997</c:v>
                </c:pt>
              </c:numCache>
            </c:numRef>
          </c:val>
          <c:extLst>
            <c:ext xmlns:c16="http://schemas.microsoft.com/office/drawing/2014/chart" uri="{C3380CC4-5D6E-409C-BE32-E72D297353CC}">
              <c16:uniqueId val="{00000002-1624-4149-B11A-D2BDDC65E8B4}"/>
            </c:ext>
          </c:extLst>
        </c:ser>
        <c:dLbls>
          <c:showLegendKey val="0"/>
          <c:showVal val="0"/>
          <c:showCatName val="0"/>
          <c:showSerName val="0"/>
          <c:showPercent val="0"/>
          <c:showBubbleSize val="0"/>
        </c:dLbls>
        <c:gapWidth val="219"/>
        <c:overlap val="-27"/>
        <c:axId val="901679640"/>
        <c:axId val="901681936"/>
      </c:barChart>
      <c:catAx>
        <c:axId val="90167964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1"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en-US"/>
          </a:p>
        </c:txPr>
        <c:crossAx val="901681936"/>
        <c:crosses val="autoZero"/>
        <c:auto val="1"/>
        <c:lblAlgn val="ctr"/>
        <c:lblOffset val="100"/>
        <c:noMultiLvlLbl val="0"/>
      </c:catAx>
      <c:valAx>
        <c:axId val="901681936"/>
        <c:scaling>
          <c:orientation val="minMax"/>
          <c:max val="1"/>
          <c:min val="0"/>
        </c:scaling>
        <c:delete val="0"/>
        <c:axPos val="l"/>
        <c:majorGridlines>
          <c:spPr>
            <a:ln w="9525" cap="flat" cmpd="sng" algn="ctr">
              <a:solidFill>
                <a:schemeClr val="tx1">
                  <a:lumMod val="15000"/>
                  <a:lumOff val="85000"/>
                </a:schemeClr>
              </a:solidFill>
              <a:round/>
            </a:ln>
            <a:effectLst/>
          </c:spPr>
        </c:majorGridlines>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1197" b="1"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en-US"/>
          </a:p>
        </c:txPr>
        <c:crossAx val="901679640"/>
        <c:crosses val="autoZero"/>
        <c:crossBetween val="between"/>
        <c:majorUnit val="0.2"/>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2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600" b="1" i="0" u="none" strike="noStrike" kern="1200" spc="0" baseline="0">
                <a:solidFill>
                  <a:schemeClr val="tx1"/>
                </a:solidFill>
                <a:latin typeface="Times New Roman" panose="02020603050405020304" pitchFamily="18" charset="0"/>
                <a:ea typeface="+mn-ea"/>
                <a:cs typeface="Times New Roman" panose="02020603050405020304" pitchFamily="18" charset="0"/>
              </a:defRPr>
            </a:pPr>
            <a:r>
              <a:rPr lang="en-US" dirty="0"/>
              <a:t>% Served without Criminal Involvement
N=9295</a:t>
            </a:r>
          </a:p>
        </c:rich>
      </c:tx>
      <c:overlay val="0"/>
      <c:spPr>
        <a:noFill/>
        <a:ln>
          <a:noFill/>
        </a:ln>
        <a:effectLst/>
      </c:spPr>
      <c:txPr>
        <a:bodyPr rot="0" spcFirstLastPara="1" vertOverflow="ellipsis" vert="horz" wrap="square" anchor="ctr" anchorCtr="1"/>
        <a:lstStyle/>
        <a:p>
          <a:pPr>
            <a:defRPr sz="1600" b="1" i="0" u="none" strike="noStrike" kern="1200" spc="0" baseline="0">
              <a:solidFill>
                <a:schemeClr val="tx1"/>
              </a:solidFill>
              <a:latin typeface="Times New Roman" panose="02020603050405020304" pitchFamily="18" charset="0"/>
              <a:ea typeface="+mn-ea"/>
              <a:cs typeface="Times New Roman" panose="02020603050405020304" pitchFamily="18" charset="0"/>
            </a:defRPr>
          </a:pPr>
          <a:endParaRPr lang="en-US"/>
        </a:p>
      </c:txPr>
    </c:title>
    <c:autoTitleDeleted val="0"/>
    <c:plotArea>
      <c:layout>
        <c:manualLayout>
          <c:layoutTarget val="inner"/>
          <c:xMode val="edge"/>
          <c:yMode val="edge"/>
          <c:x val="0.28483453424454025"/>
          <c:y val="0.24650037344377851"/>
          <c:w val="0.43033093151091961"/>
          <c:h val="0.53370482185778656"/>
        </c:manualLayout>
      </c:layout>
      <c:pieChart>
        <c:varyColors val="1"/>
        <c:ser>
          <c:idx val="0"/>
          <c:order val="0"/>
          <c:tx>
            <c:strRef>
              <c:f>Sheet1!$B$1</c:f>
              <c:strCache>
                <c:ptCount val="1"/>
                <c:pt idx="0">
                  <c:v>29. % Served without Criminal Involvement
N=9295</c:v>
                </c:pt>
              </c:strCache>
            </c:strRef>
          </c:tx>
          <c:dPt>
            <c:idx val="0"/>
            <c:bubble3D val="0"/>
            <c:spPr>
              <a:solidFill>
                <a:schemeClr val="accent1"/>
              </a:solidFill>
              <a:ln w="19050">
                <a:solidFill>
                  <a:schemeClr val="lt1"/>
                </a:solidFill>
              </a:ln>
              <a:effectLst/>
            </c:spPr>
            <c:extLst>
              <c:ext xmlns:c16="http://schemas.microsoft.com/office/drawing/2014/chart" uri="{C3380CC4-5D6E-409C-BE32-E72D297353CC}">
                <c16:uniqueId val="{00000001-EA35-437E-B6D0-D1AB3BBB153C}"/>
              </c:ext>
            </c:extLst>
          </c:dPt>
          <c:dPt>
            <c:idx val="1"/>
            <c:bubble3D val="0"/>
            <c:spPr>
              <a:solidFill>
                <a:schemeClr val="accent2"/>
              </a:solidFill>
              <a:ln w="19050">
                <a:solidFill>
                  <a:schemeClr val="lt1"/>
                </a:solidFill>
              </a:ln>
              <a:effectLst/>
            </c:spPr>
            <c:extLst>
              <c:ext xmlns:c16="http://schemas.microsoft.com/office/drawing/2014/chart" uri="{C3380CC4-5D6E-409C-BE32-E72D297353CC}">
                <c16:uniqueId val="{00000003-EA35-437E-B6D0-D1AB3BBB153C}"/>
              </c:ext>
            </c:extLst>
          </c:dPt>
          <c:dLbls>
            <c:dLbl>
              <c:idx val="0"/>
              <c:layout>
                <c:manualLayout>
                  <c:x val="-0.16295489154657555"/>
                  <c:y val="1.4400208945021111E-2"/>
                </c:manualLayout>
              </c:layout>
              <c:tx>
                <c:rich>
                  <a:bodyPr/>
                  <a:lstStyle/>
                  <a:p>
                    <a:fld id="{6EDF5FD3-9720-4001-8723-0DCB2D5C853B}" type="VALUE">
                      <a:rPr lang="en-US" smtClean="0"/>
                      <a:pPr/>
                      <a:t>[VALUE]</a:t>
                    </a:fld>
                    <a:endParaRPr lang="en-US"/>
                  </a:p>
                </c:rich>
              </c:tx>
              <c:showLegendKey val="0"/>
              <c:showVal val="1"/>
              <c:showCatName val="0"/>
              <c:showSerName val="0"/>
              <c:showPercent val="1"/>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1-EA35-437E-B6D0-D1AB3BBB153C}"/>
                </c:ext>
              </c:extLst>
            </c:dLbl>
            <c:dLbl>
              <c:idx val="1"/>
              <c:layout>
                <c:manualLayout>
                  <c:x val="0.18288227975040855"/>
                  <c:y val="1.0919404156605583E-3"/>
                </c:manualLayout>
              </c:layout>
              <c:tx>
                <c:rich>
                  <a:bodyPr/>
                  <a:lstStyle/>
                  <a:p>
                    <a:fld id="{FBDB50ED-92DF-401A-A493-727AB572543A}" type="VALUE">
                      <a:rPr lang="en-US"/>
                      <a:pPr/>
                      <a:t>[VALUE]</a:t>
                    </a:fld>
                    <a:r>
                      <a:rPr lang="en-US" baseline="0" dirty="0"/>
                      <a:t>, 91.61%</a:t>
                    </a:r>
                  </a:p>
                </c:rich>
              </c:tx>
              <c:showLegendKey val="0"/>
              <c:showVal val="1"/>
              <c:showCatName val="0"/>
              <c:showSerName val="0"/>
              <c:showPercent val="1"/>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3-EA35-437E-B6D0-D1AB3BBB153C}"/>
                </c:ext>
              </c:extLst>
            </c:dLbl>
            <c:spPr>
              <a:noFill/>
              <a:ln>
                <a:noFill/>
              </a:ln>
              <a:effectLst/>
            </c:spPr>
            <c:txPr>
              <a:bodyPr rot="0" spcFirstLastPara="1" vertOverflow="ellipsis" vert="horz" wrap="square" lIns="38100" tIns="19050" rIns="38100" bIns="19050" anchor="ctr" anchorCtr="1">
                <a:spAutoFit/>
              </a:bodyPr>
              <a:lstStyle/>
              <a:p>
                <a:pPr>
                  <a:defRPr sz="1600" b="1"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en-US"/>
              </a:p>
            </c:txPr>
            <c:showLegendKey val="0"/>
            <c:showVal val="1"/>
            <c:showCatName val="0"/>
            <c:showSerName val="0"/>
            <c:showPercent val="1"/>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Sheet1!$A$2:$A$3</c:f>
              <c:strCache>
                <c:ptCount val="2"/>
                <c:pt idx="0">
                  <c:v># of individuals with completed BH TEDS</c:v>
                </c:pt>
                <c:pt idx="1">
                  <c:v>% with no criminal justice system involvement reported</c:v>
                </c:pt>
              </c:strCache>
            </c:strRef>
          </c:cat>
          <c:val>
            <c:numRef>
              <c:f>Sheet1!$B$2:$B$3</c:f>
              <c:numCache>
                <c:formatCode>General</c:formatCode>
                <c:ptCount val="2"/>
                <c:pt idx="0">
                  <c:v>9295</c:v>
                </c:pt>
                <c:pt idx="1">
                  <c:v>8515</c:v>
                </c:pt>
              </c:numCache>
            </c:numRef>
          </c:val>
          <c:extLst>
            <c:ext xmlns:c16="http://schemas.microsoft.com/office/drawing/2014/chart" uri="{C3380CC4-5D6E-409C-BE32-E72D297353CC}">
              <c16:uniqueId val="{00000004-EA35-437E-B6D0-D1AB3BBB153C}"/>
            </c:ext>
          </c:extLst>
        </c:ser>
        <c:ser>
          <c:idx val="1"/>
          <c:order val="1"/>
          <c:tx>
            <c:strRef>
              <c:f>Sheet1!$C$1</c:f>
              <c:strCache>
                <c:ptCount val="1"/>
                <c:pt idx="0">
                  <c:v>
</c:v>
                </c:pt>
              </c:strCache>
            </c:strRef>
          </c:tx>
          <c:dPt>
            <c:idx val="0"/>
            <c:bubble3D val="0"/>
            <c:spPr>
              <a:solidFill>
                <a:schemeClr val="accent1"/>
              </a:solidFill>
              <a:ln w="19050">
                <a:solidFill>
                  <a:schemeClr val="lt1"/>
                </a:solidFill>
              </a:ln>
              <a:effectLst/>
            </c:spPr>
            <c:extLst>
              <c:ext xmlns:c16="http://schemas.microsoft.com/office/drawing/2014/chart" uri="{C3380CC4-5D6E-409C-BE32-E72D297353CC}">
                <c16:uniqueId val="{00000006-EA35-437E-B6D0-D1AB3BBB153C}"/>
              </c:ext>
            </c:extLst>
          </c:dPt>
          <c:dPt>
            <c:idx val="1"/>
            <c:bubble3D val="0"/>
            <c:spPr>
              <a:solidFill>
                <a:schemeClr val="accent2"/>
              </a:solidFill>
              <a:ln w="19050">
                <a:solidFill>
                  <a:schemeClr val="lt1"/>
                </a:solidFill>
              </a:ln>
              <a:effectLst/>
            </c:spPr>
            <c:extLst>
              <c:ext xmlns:c16="http://schemas.microsoft.com/office/drawing/2014/chart" uri="{C3380CC4-5D6E-409C-BE32-E72D297353CC}">
                <c16:uniqueId val="{00000008-EA35-437E-B6D0-D1AB3BBB153C}"/>
              </c:ext>
            </c:extLst>
          </c:dPt>
          <c:cat>
            <c:strRef>
              <c:f>Sheet1!$A$2:$A$3</c:f>
              <c:strCache>
                <c:ptCount val="2"/>
                <c:pt idx="0">
                  <c:v># of individuals with completed BH TEDS</c:v>
                </c:pt>
                <c:pt idx="1">
                  <c:v>% with no criminal justice system involvement reported</c:v>
                </c:pt>
              </c:strCache>
            </c:strRef>
          </c:cat>
          <c:val>
            <c:numRef>
              <c:f>Sheet1!$C$2:$C$3</c:f>
              <c:numCache>
                <c:formatCode>0.00%</c:formatCode>
                <c:ptCount val="2"/>
                <c:pt idx="1">
                  <c:v>0.91608391608391604</c:v>
                </c:pt>
              </c:numCache>
            </c:numRef>
          </c:val>
          <c:extLst>
            <c:ext xmlns:c16="http://schemas.microsoft.com/office/drawing/2014/chart" uri="{C3380CC4-5D6E-409C-BE32-E72D297353CC}">
              <c16:uniqueId val="{00000009-EA35-437E-B6D0-D1AB3BBB153C}"/>
            </c:ext>
          </c:extLst>
        </c:ser>
        <c:dLbls>
          <c:showLegendKey val="0"/>
          <c:showVal val="0"/>
          <c:showCatName val="0"/>
          <c:showSerName val="0"/>
          <c:showPercent val="0"/>
          <c:showBubbleSize val="0"/>
          <c:showLeaderLines val="1"/>
        </c:dLbls>
        <c:firstSliceAng val="0"/>
      </c:pieChart>
      <c:spPr>
        <a:noFill/>
        <a:ln>
          <a:noFill/>
        </a:ln>
        <a:effectLst/>
      </c:spPr>
    </c:plotArea>
    <c:legend>
      <c:legendPos val="b"/>
      <c:layout>
        <c:manualLayout>
          <c:xMode val="edge"/>
          <c:yMode val="edge"/>
          <c:x val="1.7989154657554594E-2"/>
          <c:y val="0.79710613811043685"/>
          <c:w val="0.85553093893923637"/>
          <c:h val="0.18722253363409208"/>
        </c:manualLayout>
      </c:layout>
      <c:overlay val="0"/>
      <c:spPr>
        <a:noFill/>
        <a:ln>
          <a:noFill/>
        </a:ln>
        <a:effectLst/>
      </c:spPr>
      <c:txPr>
        <a:bodyPr rot="0" spcFirstLastPara="1" vertOverflow="ellipsis" vert="horz" wrap="square" anchor="ctr" anchorCtr="1"/>
        <a:lstStyle/>
        <a:p>
          <a:pPr>
            <a:defRPr sz="1400" b="1" i="0" u="none" strike="noStrike" kern="1200" baseline="0">
              <a:solidFill>
                <a:schemeClr val="tx1"/>
              </a:solidFill>
              <a:latin typeface="Times New Roman" panose="02020603050405020304" pitchFamily="18" charset="0"/>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2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600" b="1" i="0" u="none" strike="noStrike" kern="1200" spc="0" baseline="0">
                <a:solidFill>
                  <a:schemeClr val="tx1"/>
                </a:solidFill>
                <a:latin typeface="Times New Roman" panose="02020603050405020304" pitchFamily="18" charset="0"/>
                <a:ea typeface="+mn-ea"/>
                <a:cs typeface="Times New Roman" panose="02020603050405020304" pitchFamily="18" charset="0"/>
              </a:defRPr>
            </a:pPr>
            <a:r>
              <a:rPr lang="en-US"/>
              <a:t>CCBHC Compliance Screening &amp; Follow-Up Care</a:t>
            </a:r>
          </a:p>
        </c:rich>
      </c:tx>
      <c:overlay val="0"/>
      <c:spPr>
        <a:noFill/>
        <a:ln>
          <a:noFill/>
        </a:ln>
        <a:effectLst/>
      </c:spPr>
      <c:txPr>
        <a:bodyPr rot="0" spcFirstLastPara="1" vertOverflow="ellipsis" vert="horz" wrap="square" anchor="ctr" anchorCtr="1"/>
        <a:lstStyle/>
        <a:p>
          <a:pPr>
            <a:defRPr sz="1600" b="1" i="0" u="none" strike="noStrike" kern="1200" spc="0" baseline="0">
              <a:solidFill>
                <a:schemeClr val="tx1"/>
              </a:solidFill>
              <a:latin typeface="Times New Roman" panose="02020603050405020304" pitchFamily="18" charset="0"/>
              <a:ea typeface="+mn-ea"/>
              <a:cs typeface="Times New Roman" panose="02020603050405020304" pitchFamily="18" charset="0"/>
            </a:defRPr>
          </a:pPr>
          <a:endParaRPr lang="en-US"/>
        </a:p>
      </c:txPr>
    </c:title>
    <c:autoTitleDeleted val="0"/>
    <c:plotArea>
      <c:layout>
        <c:manualLayout>
          <c:layoutTarget val="inner"/>
          <c:xMode val="edge"/>
          <c:yMode val="edge"/>
          <c:x val="0.10540608738870468"/>
          <c:y val="0.15541092058998127"/>
          <c:w val="0.86971668272022629"/>
          <c:h val="0.76608622866014764"/>
        </c:manualLayout>
      </c:layout>
      <c:barChart>
        <c:barDir val="col"/>
        <c:grouping val="clustered"/>
        <c:varyColors val="0"/>
        <c:ser>
          <c:idx val="0"/>
          <c:order val="0"/>
          <c:tx>
            <c:strRef>
              <c:f>Sheet1!$B$1</c:f>
              <c:strCache>
                <c:ptCount val="1"/>
                <c:pt idx="0">
                  <c:v>26, 27, 28. CCBHC Compliance Screening &amp; Follow-Up Care</c:v>
                </c:pt>
              </c:strCache>
            </c:strRef>
          </c:tx>
          <c:spPr>
            <a:solidFill>
              <a:schemeClr val="accent1"/>
            </a:solidFill>
            <a:ln>
              <a:noFill/>
            </a:ln>
            <a:effectLst/>
          </c:spPr>
          <c:invertIfNegative val="0"/>
          <c:dPt>
            <c:idx val="1"/>
            <c:invertIfNegative val="0"/>
            <c:bubble3D val="0"/>
            <c:spPr>
              <a:solidFill>
                <a:schemeClr val="accent2">
                  <a:lumMod val="75000"/>
                </a:schemeClr>
              </a:solidFill>
              <a:ln>
                <a:noFill/>
              </a:ln>
              <a:effectLst/>
            </c:spPr>
            <c:extLst>
              <c:ext xmlns:c16="http://schemas.microsoft.com/office/drawing/2014/chart" uri="{C3380CC4-5D6E-409C-BE32-E72D297353CC}">
                <c16:uniqueId val="{00000001-4448-41CB-B42A-2209D576A406}"/>
              </c:ext>
            </c:extLst>
          </c:dPt>
          <c:dPt>
            <c:idx val="2"/>
            <c:invertIfNegative val="0"/>
            <c:bubble3D val="0"/>
            <c:spPr>
              <a:solidFill>
                <a:schemeClr val="accent4">
                  <a:lumMod val="75000"/>
                </a:schemeClr>
              </a:solidFill>
              <a:ln>
                <a:noFill/>
              </a:ln>
              <a:effectLst/>
            </c:spPr>
            <c:extLst>
              <c:ext xmlns:c16="http://schemas.microsoft.com/office/drawing/2014/chart" uri="{C3380CC4-5D6E-409C-BE32-E72D297353CC}">
                <c16:uniqueId val="{00000004-4448-41CB-B42A-2209D576A406}"/>
              </c:ext>
            </c:extLst>
          </c:dPt>
          <c:dLbls>
            <c:spPr>
              <a:no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Sheet1!$A$2:$A$4</c:f>
              <c:strCache>
                <c:ptCount val="3"/>
                <c:pt idx="0">
                  <c:v>BMI Follow-Up</c:v>
                </c:pt>
                <c:pt idx="1">
                  <c:v>Tobacco Use Follow-Up</c:v>
                </c:pt>
                <c:pt idx="2">
                  <c:v>Alcohol Use Follow-Up</c:v>
                </c:pt>
              </c:strCache>
            </c:strRef>
          </c:cat>
          <c:val>
            <c:numRef>
              <c:f>Sheet1!$B$2:$B$4</c:f>
              <c:numCache>
                <c:formatCode>0.00%</c:formatCode>
                <c:ptCount val="3"/>
                <c:pt idx="0">
                  <c:v>0.29759999999999998</c:v>
                </c:pt>
                <c:pt idx="1">
                  <c:v>0.47370000000000001</c:v>
                </c:pt>
                <c:pt idx="2">
                  <c:v>0.77459999999999996</c:v>
                </c:pt>
              </c:numCache>
            </c:numRef>
          </c:val>
          <c:extLst>
            <c:ext xmlns:c16="http://schemas.microsoft.com/office/drawing/2014/chart" uri="{C3380CC4-5D6E-409C-BE32-E72D297353CC}">
              <c16:uniqueId val="{00000002-4448-41CB-B42A-2209D576A406}"/>
            </c:ext>
          </c:extLst>
        </c:ser>
        <c:dLbls>
          <c:showLegendKey val="0"/>
          <c:showVal val="0"/>
          <c:showCatName val="0"/>
          <c:showSerName val="0"/>
          <c:showPercent val="0"/>
          <c:showBubbleSize val="0"/>
        </c:dLbls>
        <c:gapWidth val="219"/>
        <c:overlap val="-27"/>
        <c:axId val="901679640"/>
        <c:axId val="901681936"/>
      </c:barChart>
      <c:catAx>
        <c:axId val="90167964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1"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en-US"/>
          </a:p>
        </c:txPr>
        <c:crossAx val="901681936"/>
        <c:crosses val="autoZero"/>
        <c:auto val="1"/>
        <c:lblAlgn val="ctr"/>
        <c:lblOffset val="100"/>
        <c:noMultiLvlLbl val="0"/>
      </c:catAx>
      <c:valAx>
        <c:axId val="901681936"/>
        <c:scaling>
          <c:orientation val="minMax"/>
          <c:max val="1"/>
          <c:min val="0"/>
        </c:scaling>
        <c:delete val="0"/>
        <c:axPos val="l"/>
        <c:majorGridlines>
          <c:spPr>
            <a:ln w="9525" cap="flat" cmpd="sng" algn="ctr">
              <a:solidFill>
                <a:schemeClr val="tx1">
                  <a:lumMod val="15000"/>
                  <a:lumOff val="85000"/>
                </a:schemeClr>
              </a:solidFill>
              <a:round/>
            </a:ln>
            <a:effectLst/>
          </c:spPr>
        </c:majorGridlines>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1197" b="1"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en-US"/>
          </a:p>
        </c:txPr>
        <c:crossAx val="901679640"/>
        <c:crosses val="autoZero"/>
        <c:crossBetween val="between"/>
        <c:majorUnit val="0.2"/>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pieChart>
        <c:varyColors val="1"/>
        <c:ser>
          <c:idx val="0"/>
          <c:order val="0"/>
          <c:tx>
            <c:strRef>
              <c:f>Sheet1!$B$1</c:f>
              <c:strCache>
                <c:ptCount val="1"/>
                <c:pt idx="0">
                  <c:v>Sales</c:v>
                </c:pt>
              </c:strCache>
            </c:strRef>
          </c:tx>
          <c:dPt>
            <c:idx val="0"/>
            <c:bubble3D val="0"/>
            <c:spPr>
              <a:solidFill>
                <a:schemeClr val="accent1"/>
              </a:solidFill>
              <a:ln w="19050">
                <a:solidFill>
                  <a:schemeClr val="lt1"/>
                </a:solidFill>
              </a:ln>
              <a:effectLst/>
            </c:spPr>
            <c:extLst>
              <c:ext xmlns:c16="http://schemas.microsoft.com/office/drawing/2014/chart" uri="{C3380CC4-5D6E-409C-BE32-E72D297353CC}">
                <c16:uniqueId val="{00000001-4530-4F57-9CDC-2075C2B1AEDB}"/>
              </c:ext>
            </c:extLst>
          </c:dPt>
          <c:dPt>
            <c:idx val="1"/>
            <c:bubble3D val="0"/>
            <c:spPr>
              <a:solidFill>
                <a:schemeClr val="accent2"/>
              </a:solidFill>
              <a:ln w="19050">
                <a:solidFill>
                  <a:schemeClr val="lt1"/>
                </a:solidFill>
              </a:ln>
              <a:effectLst/>
            </c:spPr>
            <c:extLst>
              <c:ext xmlns:c16="http://schemas.microsoft.com/office/drawing/2014/chart" uri="{C3380CC4-5D6E-409C-BE32-E72D297353CC}">
                <c16:uniqueId val="{00000003-4530-4F57-9CDC-2075C2B1AEDB}"/>
              </c:ext>
            </c:extLst>
          </c:dPt>
          <c:dPt>
            <c:idx val="2"/>
            <c:bubble3D val="0"/>
            <c:spPr>
              <a:solidFill>
                <a:schemeClr val="accent3"/>
              </a:solidFill>
              <a:ln w="19050">
                <a:solidFill>
                  <a:schemeClr val="lt1"/>
                </a:solidFill>
              </a:ln>
              <a:effectLst/>
            </c:spPr>
            <c:extLst>
              <c:ext xmlns:c16="http://schemas.microsoft.com/office/drawing/2014/chart" uri="{C3380CC4-5D6E-409C-BE32-E72D297353CC}">
                <c16:uniqueId val="{00000005-4530-4F57-9CDC-2075C2B1AEDB}"/>
              </c:ext>
            </c:extLst>
          </c:dPt>
          <c:dPt>
            <c:idx val="3"/>
            <c:bubble3D val="0"/>
            <c:spPr>
              <a:solidFill>
                <a:schemeClr val="accent4"/>
              </a:solidFill>
              <a:ln w="19050">
                <a:solidFill>
                  <a:schemeClr val="lt1"/>
                </a:solidFill>
              </a:ln>
              <a:effectLst/>
            </c:spPr>
            <c:extLst>
              <c:ext xmlns:c16="http://schemas.microsoft.com/office/drawing/2014/chart" uri="{C3380CC4-5D6E-409C-BE32-E72D297353CC}">
                <c16:uniqueId val="{00000007-4530-4F57-9CDC-2075C2B1AEDB}"/>
              </c:ext>
            </c:extLst>
          </c:dPt>
          <c:dPt>
            <c:idx val="4"/>
            <c:bubble3D val="0"/>
            <c:spPr>
              <a:solidFill>
                <a:schemeClr val="accent5"/>
              </a:solidFill>
              <a:ln w="19050">
                <a:solidFill>
                  <a:schemeClr val="lt1"/>
                </a:solidFill>
              </a:ln>
              <a:effectLst/>
            </c:spPr>
            <c:extLst>
              <c:ext xmlns:c16="http://schemas.microsoft.com/office/drawing/2014/chart" uri="{C3380CC4-5D6E-409C-BE32-E72D297353CC}">
                <c16:uniqueId val="{00000009-4530-4F57-9CDC-2075C2B1AEDB}"/>
              </c:ext>
            </c:extLst>
          </c:dPt>
          <c:dPt>
            <c:idx val="5"/>
            <c:bubble3D val="0"/>
            <c:spPr>
              <a:solidFill>
                <a:schemeClr val="accent6"/>
              </a:solidFill>
              <a:ln w="19050">
                <a:solidFill>
                  <a:schemeClr val="lt1"/>
                </a:solidFill>
              </a:ln>
              <a:effectLst/>
            </c:spPr>
          </c:dPt>
          <c:dLbls>
            <c:dLbl>
              <c:idx val="3"/>
              <c:layout>
                <c:manualLayout>
                  <c:x val="-9.864423152526762E-2"/>
                  <c:y val="1.0446800613844133E-3"/>
                </c:manualLayout>
              </c:layout>
              <c:dLblPos val="bestFi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7-4530-4F57-9CDC-2075C2B1AEDB}"/>
                </c:ext>
              </c:extLst>
            </c:dLbl>
            <c:spPr>
              <a:noFill/>
              <a:ln>
                <a:noFill/>
              </a:ln>
              <a:effectLst/>
            </c:spPr>
            <c:txPr>
              <a:bodyPr rot="0" spcFirstLastPara="1" vertOverflow="ellipsis" vert="horz" wrap="square" lIns="38100" tIns="19050" rIns="38100" bIns="19050" anchor="ctr" anchorCtr="1">
                <a:spAutoFit/>
              </a:bodyPr>
              <a:lstStyle/>
              <a:p>
                <a:pPr>
                  <a:defRPr sz="1600" b="1" i="0" u="none" strike="noStrike" kern="1200" baseline="0">
                    <a:solidFill>
                      <a:schemeClr val="tx1">
                        <a:lumMod val="75000"/>
                        <a:lumOff val="25000"/>
                      </a:schemeClr>
                    </a:solidFill>
                    <a:latin typeface="Times New Roman" panose="02020603050405020304" pitchFamily="18" charset="0"/>
                    <a:ea typeface="+mn-ea"/>
                    <a:cs typeface="Times New Roman" panose="02020603050405020304" pitchFamily="18" charset="0"/>
                  </a:defRPr>
                </a:pPr>
                <a:endParaRPr lang="en-US"/>
              </a:p>
            </c:txPr>
            <c:dLblPos val="bestFit"/>
            <c:showLegendKey val="0"/>
            <c:showVal val="1"/>
            <c:showCatName val="0"/>
            <c:showSerName val="0"/>
            <c:showPercent val="0"/>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Sheet1!$A$2:$A$7</c:f>
              <c:strCache>
                <c:ptCount val="6"/>
                <c:pt idx="0">
                  <c:v>MIA</c:v>
                </c:pt>
                <c:pt idx="1">
                  <c:v>IDDA</c:v>
                </c:pt>
                <c:pt idx="2">
                  <c:v>SED</c:v>
                </c:pt>
                <c:pt idx="3">
                  <c:v>IDDC</c:v>
                </c:pt>
                <c:pt idx="4">
                  <c:v>SUD Adult</c:v>
                </c:pt>
                <c:pt idx="5">
                  <c:v>SUD Youth</c:v>
                </c:pt>
              </c:strCache>
            </c:strRef>
          </c:cat>
          <c:val>
            <c:numRef>
              <c:f>Sheet1!$B$2:$B$7</c:f>
              <c:numCache>
                <c:formatCode>0%</c:formatCode>
                <c:ptCount val="6"/>
                <c:pt idx="0">
                  <c:v>0.59</c:v>
                </c:pt>
                <c:pt idx="1">
                  <c:v>0.06</c:v>
                </c:pt>
                <c:pt idx="2">
                  <c:v>0.15</c:v>
                </c:pt>
                <c:pt idx="3">
                  <c:v>0.02</c:v>
                </c:pt>
                <c:pt idx="4">
                  <c:v>0</c:v>
                </c:pt>
                <c:pt idx="5">
                  <c:v>0</c:v>
                </c:pt>
              </c:numCache>
            </c:numRef>
          </c:val>
          <c:extLst>
            <c:ext xmlns:c16="http://schemas.microsoft.com/office/drawing/2014/chart" uri="{C3380CC4-5D6E-409C-BE32-E72D297353CC}">
              <c16:uniqueId val="{00000000-5BDF-42E4-9F43-FB5683C7A03C}"/>
            </c:ext>
          </c:extLst>
        </c:ser>
        <c:dLbls>
          <c:dLblPos val="bestFit"/>
          <c:showLegendKey val="0"/>
          <c:showVal val="1"/>
          <c:showCatName val="0"/>
          <c:showSerName val="0"/>
          <c:showPercent val="0"/>
          <c:showBubbleSize val="0"/>
          <c:showLeaderLines val="1"/>
        </c:dLbls>
        <c:firstSliceAng val="0"/>
      </c:pieChart>
      <c:spPr>
        <a:noFill/>
        <a:ln>
          <a:noFill/>
        </a:ln>
        <a:effectLst/>
      </c:spPr>
    </c:plotArea>
    <c:legend>
      <c:legendPos val="b"/>
      <c:layout>
        <c:manualLayout>
          <c:xMode val="edge"/>
          <c:yMode val="edge"/>
          <c:x val="3.9720731802369284E-2"/>
          <c:y val="0.78163848739622088"/>
          <c:w val="0.94786521806517277"/>
          <c:h val="0.17229073098887124"/>
        </c:manualLayout>
      </c:layout>
      <c:overlay val="0"/>
      <c:spPr>
        <a:noFill/>
        <a:ln>
          <a:noFill/>
        </a:ln>
        <a:effectLst/>
      </c:spPr>
      <c:txPr>
        <a:bodyPr rot="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doughnutChart>
        <c:varyColors val="1"/>
        <c:ser>
          <c:idx val="0"/>
          <c:order val="0"/>
          <c:tx>
            <c:strRef>
              <c:f>Sheet1!$B$1</c:f>
              <c:strCache>
                <c:ptCount val="1"/>
                <c:pt idx="0">
                  <c:v>Series 1</c:v>
                </c:pt>
              </c:strCache>
            </c:strRef>
          </c:tx>
          <c:dPt>
            <c:idx val="0"/>
            <c:bubble3D val="0"/>
            <c:spPr>
              <a:solidFill>
                <a:schemeClr val="accent1"/>
              </a:solidFill>
              <a:ln>
                <a:noFill/>
              </a:ln>
              <a:effectLst/>
              <a:scene3d>
                <a:camera prst="orthographicFront"/>
                <a:lightRig rig="brightRoom" dir="t"/>
              </a:scene3d>
              <a:sp3d prstMaterial="flat">
                <a:bevelT w="50800" h="101600" prst="angle"/>
                <a:contourClr>
                  <a:srgbClr val="000000"/>
                </a:contourClr>
              </a:sp3d>
            </c:spPr>
            <c:extLst>
              <c:ext xmlns:c16="http://schemas.microsoft.com/office/drawing/2014/chart" uri="{C3380CC4-5D6E-409C-BE32-E72D297353CC}">
                <c16:uniqueId val="{00000005-1876-4E2E-AE43-DBB616BCA43B}"/>
              </c:ext>
            </c:extLst>
          </c:dPt>
          <c:dPt>
            <c:idx val="1"/>
            <c:bubble3D val="0"/>
            <c:spPr>
              <a:solidFill>
                <a:schemeClr val="accent2"/>
              </a:solidFill>
              <a:ln>
                <a:noFill/>
              </a:ln>
              <a:effectLst/>
              <a:scene3d>
                <a:camera prst="orthographicFront"/>
                <a:lightRig rig="brightRoom" dir="t"/>
              </a:scene3d>
              <a:sp3d prstMaterial="flat">
                <a:bevelT w="50800" h="101600" prst="angle"/>
                <a:contourClr>
                  <a:srgbClr val="000000"/>
                </a:contourClr>
              </a:sp3d>
            </c:spPr>
            <c:extLst>
              <c:ext xmlns:c16="http://schemas.microsoft.com/office/drawing/2014/chart" uri="{C3380CC4-5D6E-409C-BE32-E72D297353CC}">
                <c16:uniqueId val="{00000004-1876-4E2E-AE43-DBB616BCA43B}"/>
              </c:ext>
            </c:extLst>
          </c:dPt>
          <c:dPt>
            <c:idx val="2"/>
            <c:bubble3D val="0"/>
            <c:spPr>
              <a:solidFill>
                <a:schemeClr val="accent3"/>
              </a:solidFill>
              <a:ln>
                <a:noFill/>
              </a:ln>
              <a:effectLst/>
              <a:scene3d>
                <a:camera prst="orthographicFront"/>
                <a:lightRig rig="brightRoom" dir="t"/>
              </a:scene3d>
              <a:sp3d prstMaterial="flat">
                <a:bevelT w="50800" h="101600" prst="angle"/>
                <a:contourClr>
                  <a:srgbClr val="000000"/>
                </a:contourClr>
              </a:sp3d>
            </c:spPr>
            <c:extLst>
              <c:ext xmlns:c16="http://schemas.microsoft.com/office/drawing/2014/chart" uri="{C3380CC4-5D6E-409C-BE32-E72D297353CC}">
                <c16:uniqueId val="{00000003-1876-4E2E-AE43-DBB616BCA43B}"/>
              </c:ext>
            </c:extLst>
          </c:dPt>
          <c:dLbls>
            <c:dLbl>
              <c:idx val="0"/>
              <c:layout>
                <c:manualLayout>
                  <c:x val="0.18674910184643653"/>
                  <c:y val="-8.5936486108346048E-17"/>
                </c:manualLayout>
              </c:layout>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5-1876-4E2E-AE43-DBB616BCA43B}"/>
                </c:ext>
              </c:extLst>
            </c:dLbl>
            <c:dLbl>
              <c:idx val="1"/>
              <c:layout>
                <c:manualLayout>
                  <c:x val="-0.13864706046174841"/>
                  <c:y val="0.12656246885766015"/>
                </c:manualLayout>
              </c:layout>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4-1876-4E2E-AE43-DBB616BCA43B}"/>
                </c:ext>
              </c:extLst>
            </c:dLbl>
            <c:dLbl>
              <c:idx val="2"/>
              <c:layout>
                <c:manualLayout>
                  <c:x val="-0.2037262929233854"/>
                  <c:y val="-7.4999981545280148E-2"/>
                </c:manualLayout>
              </c:layout>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3-1876-4E2E-AE43-DBB616BCA43B}"/>
                </c:ext>
              </c:extLst>
            </c:dLbl>
            <c:spPr>
              <a:no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en-US"/>
              </a:p>
            </c:txPr>
            <c:showLegendKey val="0"/>
            <c:showVal val="0"/>
            <c:showCatName val="1"/>
            <c:showSerName val="0"/>
            <c:showPercent val="1"/>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Sheet1!$A$2:$A$4</c:f>
              <c:strCache>
                <c:ptCount val="3"/>
                <c:pt idx="0">
                  <c:v>Medicaid</c:v>
                </c:pt>
                <c:pt idx="1">
                  <c:v>HMP</c:v>
                </c:pt>
                <c:pt idx="2">
                  <c:v>Non-Managed Care</c:v>
                </c:pt>
              </c:strCache>
            </c:strRef>
          </c:cat>
          <c:val>
            <c:numRef>
              <c:f>Sheet1!$B$2:$B$4</c:f>
              <c:numCache>
                <c:formatCode>General</c:formatCode>
                <c:ptCount val="3"/>
                <c:pt idx="0">
                  <c:v>51.52</c:v>
                </c:pt>
                <c:pt idx="1">
                  <c:v>25.59</c:v>
                </c:pt>
                <c:pt idx="2">
                  <c:v>22.89</c:v>
                </c:pt>
              </c:numCache>
            </c:numRef>
          </c:val>
          <c:extLst>
            <c:ext xmlns:c16="http://schemas.microsoft.com/office/drawing/2014/chart" uri="{C3380CC4-5D6E-409C-BE32-E72D297353CC}">
              <c16:uniqueId val="{00000000-1876-4E2E-AE43-DBB616BCA43B}"/>
            </c:ext>
          </c:extLst>
        </c:ser>
        <c:dLbls>
          <c:showLegendKey val="0"/>
          <c:showVal val="0"/>
          <c:showCatName val="0"/>
          <c:showSerName val="0"/>
          <c:showPercent val="1"/>
          <c:showBubbleSize val="0"/>
          <c:showLeaderLines val="1"/>
        </c:dLbls>
        <c:firstSliceAng val="0"/>
        <c:holeSize val="50"/>
      </c:doughnutChart>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30"/>
      <c:rotY val="0"/>
      <c:rAngAx val="0"/>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manualLayout>
          <c:layoutTarget val="inner"/>
          <c:xMode val="edge"/>
          <c:yMode val="edge"/>
          <c:x val="0.11583307086614174"/>
          <c:y val="6.7392157375676873E-2"/>
          <c:w val="0.85277830271216093"/>
          <c:h val="0.79626890561331765"/>
        </c:manualLayout>
      </c:layout>
      <c:pie3DChart>
        <c:varyColors val="1"/>
        <c:dLbls>
          <c:showLegendKey val="0"/>
          <c:showVal val="0"/>
          <c:showCatName val="0"/>
          <c:showSerName val="0"/>
          <c:showPercent val="0"/>
          <c:showBubbleSize val="0"/>
          <c:showLeaderLines val="0"/>
        </c:dLbls>
      </c:pie3DChart>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7.7101744432261393E-2"/>
          <c:y val="9.1198988673433068E-2"/>
          <c:w val="0.82146023049332129"/>
          <c:h val="0.62721282176095783"/>
        </c:manualLayout>
      </c:layout>
      <c:barChart>
        <c:barDir val="col"/>
        <c:grouping val="clustered"/>
        <c:varyColors val="0"/>
        <c:ser>
          <c:idx val="0"/>
          <c:order val="0"/>
          <c:tx>
            <c:strRef>
              <c:f>Sheet1!$B$1</c:f>
              <c:strCache>
                <c:ptCount val="1"/>
                <c:pt idx="0">
                  <c:v>Column1</c:v>
                </c:pt>
              </c:strCache>
            </c:strRef>
          </c:tx>
          <c:spPr>
            <a:solidFill>
              <a:schemeClr val="accent1"/>
            </a:solidFill>
            <a:ln w="19050">
              <a:solidFill>
                <a:schemeClr val="lt1"/>
              </a:solidFill>
            </a:ln>
            <a:effectLst/>
          </c:spPr>
          <c:invertIfNegative val="0"/>
          <c:dPt>
            <c:idx val="0"/>
            <c:invertIfNegative val="0"/>
            <c:bubble3D val="0"/>
            <c:spPr>
              <a:solidFill>
                <a:schemeClr val="accent1"/>
              </a:solidFill>
              <a:ln w="19050">
                <a:solidFill>
                  <a:schemeClr val="lt1"/>
                </a:solidFill>
              </a:ln>
              <a:effectLst/>
            </c:spPr>
            <c:extLst>
              <c:ext xmlns:c16="http://schemas.microsoft.com/office/drawing/2014/chart" uri="{C3380CC4-5D6E-409C-BE32-E72D297353CC}">
                <c16:uniqueId val="{00000001-DE13-47E7-B9D9-8EB929DAEF28}"/>
              </c:ext>
            </c:extLst>
          </c:dPt>
          <c:dPt>
            <c:idx val="1"/>
            <c:invertIfNegative val="0"/>
            <c:bubble3D val="0"/>
            <c:spPr>
              <a:solidFill>
                <a:srgbClr val="669900"/>
              </a:solidFill>
              <a:ln w="19050">
                <a:solidFill>
                  <a:schemeClr val="lt1"/>
                </a:solidFill>
              </a:ln>
              <a:effectLst/>
            </c:spPr>
            <c:extLst>
              <c:ext xmlns:c16="http://schemas.microsoft.com/office/drawing/2014/chart" uri="{C3380CC4-5D6E-409C-BE32-E72D297353CC}">
                <c16:uniqueId val="{00000003-DE13-47E7-B9D9-8EB929DAEF28}"/>
              </c:ext>
            </c:extLst>
          </c:dPt>
          <c:dLbls>
            <c:dLbl>
              <c:idx val="0"/>
              <c:layout>
                <c:manualLayout>
                  <c:x val="6.6924771765928667E-3"/>
                  <c:y val="2.4178842060141963E-4"/>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DE13-47E7-B9D9-8EB929DAEF28}"/>
                </c:ext>
              </c:extLst>
            </c:dLbl>
            <c:spPr>
              <a:noFill/>
              <a:ln>
                <a:noFill/>
              </a:ln>
              <a:effectLst/>
            </c:spPr>
            <c:txPr>
              <a:bodyPr rot="0" spcFirstLastPara="1" vertOverflow="ellipsis" vert="horz" wrap="square" lIns="38100" tIns="19050" rIns="38100" bIns="19050" anchor="ctr" anchorCtr="1">
                <a:spAutoFit/>
              </a:bodyPr>
              <a:lstStyle/>
              <a:p>
                <a:pPr>
                  <a:defRPr sz="1600" b="1"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Sheet1!$A$2:$A$7</c:f>
              <c:strCache>
                <c:ptCount val="6"/>
                <c:pt idx="0">
                  <c:v>under 12</c:v>
                </c:pt>
                <c:pt idx="1">
                  <c:v>12-18</c:v>
                </c:pt>
                <c:pt idx="2">
                  <c:v>19-29</c:v>
                </c:pt>
                <c:pt idx="3">
                  <c:v>30-44</c:v>
                </c:pt>
                <c:pt idx="4">
                  <c:v>45-64</c:v>
                </c:pt>
                <c:pt idx="5">
                  <c:v>65+</c:v>
                </c:pt>
              </c:strCache>
            </c:strRef>
          </c:cat>
          <c:val>
            <c:numRef>
              <c:f>Sheet1!$B$2:$B$7</c:f>
              <c:numCache>
                <c:formatCode>General</c:formatCode>
                <c:ptCount val="6"/>
                <c:pt idx="0">
                  <c:v>331</c:v>
                </c:pt>
                <c:pt idx="1">
                  <c:v>428</c:v>
                </c:pt>
                <c:pt idx="2">
                  <c:v>884</c:v>
                </c:pt>
                <c:pt idx="3">
                  <c:v>1073</c:v>
                </c:pt>
                <c:pt idx="4">
                  <c:v>782</c:v>
                </c:pt>
                <c:pt idx="5">
                  <c:v>54</c:v>
                </c:pt>
              </c:numCache>
            </c:numRef>
          </c:val>
          <c:extLst>
            <c:ext xmlns:c16="http://schemas.microsoft.com/office/drawing/2014/chart" uri="{C3380CC4-5D6E-409C-BE32-E72D297353CC}">
              <c16:uniqueId val="{00000004-DE13-47E7-B9D9-8EB929DAEF28}"/>
            </c:ext>
          </c:extLst>
        </c:ser>
        <c:dLbls>
          <c:showLegendKey val="0"/>
          <c:showVal val="0"/>
          <c:showCatName val="0"/>
          <c:showSerName val="0"/>
          <c:showPercent val="0"/>
          <c:showBubbleSize val="0"/>
        </c:dLbls>
        <c:gapWidth val="100"/>
        <c:axId val="329524607"/>
        <c:axId val="320793215"/>
      </c:barChart>
      <c:catAx>
        <c:axId val="329524607"/>
        <c:scaling>
          <c:orientation val="minMax"/>
        </c:scaling>
        <c:delete val="0"/>
        <c:axPos val="b"/>
        <c:numFmt formatCode="General" sourceLinked="1"/>
        <c:majorTickMark val="out"/>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320793215"/>
        <c:crosses val="autoZero"/>
        <c:auto val="1"/>
        <c:lblAlgn val="ctr"/>
        <c:lblOffset val="100"/>
        <c:noMultiLvlLbl val="0"/>
      </c:catAx>
      <c:valAx>
        <c:axId val="320793215"/>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out"/>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329524607"/>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pieChart>
        <c:varyColors val="1"/>
        <c:ser>
          <c:idx val="0"/>
          <c:order val="0"/>
          <c:tx>
            <c:strRef>
              <c:f>Sheet1!$B$1</c:f>
              <c:strCache>
                <c:ptCount val="1"/>
                <c:pt idx="0">
                  <c:v>Sales</c:v>
                </c:pt>
              </c:strCache>
            </c:strRef>
          </c:tx>
          <c:dPt>
            <c:idx val="0"/>
            <c:bubble3D val="0"/>
            <c:spPr>
              <a:solidFill>
                <a:schemeClr val="accent1"/>
              </a:solidFill>
              <a:ln w="19050">
                <a:solidFill>
                  <a:schemeClr val="lt1"/>
                </a:solidFill>
              </a:ln>
              <a:effectLst/>
            </c:spPr>
            <c:extLst>
              <c:ext xmlns:c16="http://schemas.microsoft.com/office/drawing/2014/chart" uri="{C3380CC4-5D6E-409C-BE32-E72D297353CC}">
                <c16:uniqueId val="{00000001-4530-4F57-9CDC-2075C2B1AEDB}"/>
              </c:ext>
            </c:extLst>
          </c:dPt>
          <c:dPt>
            <c:idx val="1"/>
            <c:bubble3D val="0"/>
            <c:spPr>
              <a:solidFill>
                <a:schemeClr val="accent2"/>
              </a:solidFill>
              <a:ln w="19050">
                <a:solidFill>
                  <a:schemeClr val="lt1"/>
                </a:solidFill>
              </a:ln>
              <a:effectLst/>
            </c:spPr>
            <c:extLst>
              <c:ext xmlns:c16="http://schemas.microsoft.com/office/drawing/2014/chart" uri="{C3380CC4-5D6E-409C-BE32-E72D297353CC}">
                <c16:uniqueId val="{00000003-4530-4F57-9CDC-2075C2B1AEDB}"/>
              </c:ext>
            </c:extLst>
          </c:dPt>
          <c:dPt>
            <c:idx val="2"/>
            <c:bubble3D val="0"/>
            <c:spPr>
              <a:solidFill>
                <a:schemeClr val="accent3"/>
              </a:solidFill>
              <a:ln w="19050">
                <a:solidFill>
                  <a:schemeClr val="lt1"/>
                </a:solidFill>
              </a:ln>
              <a:effectLst/>
            </c:spPr>
            <c:extLst>
              <c:ext xmlns:c16="http://schemas.microsoft.com/office/drawing/2014/chart" uri="{C3380CC4-5D6E-409C-BE32-E72D297353CC}">
                <c16:uniqueId val="{00000005-4530-4F57-9CDC-2075C2B1AEDB}"/>
              </c:ext>
            </c:extLst>
          </c:dPt>
          <c:dPt>
            <c:idx val="3"/>
            <c:bubble3D val="0"/>
            <c:spPr>
              <a:solidFill>
                <a:schemeClr val="accent4"/>
              </a:solidFill>
              <a:ln w="19050">
                <a:solidFill>
                  <a:schemeClr val="lt1"/>
                </a:solidFill>
              </a:ln>
              <a:effectLst/>
            </c:spPr>
            <c:extLst>
              <c:ext xmlns:c16="http://schemas.microsoft.com/office/drawing/2014/chart" uri="{C3380CC4-5D6E-409C-BE32-E72D297353CC}">
                <c16:uniqueId val="{00000007-4530-4F57-9CDC-2075C2B1AEDB}"/>
              </c:ext>
            </c:extLst>
          </c:dPt>
          <c:dPt>
            <c:idx val="4"/>
            <c:bubble3D val="0"/>
            <c:spPr>
              <a:solidFill>
                <a:schemeClr val="accent5"/>
              </a:solidFill>
              <a:ln w="19050">
                <a:solidFill>
                  <a:schemeClr val="lt1"/>
                </a:solidFill>
              </a:ln>
              <a:effectLst/>
            </c:spPr>
            <c:extLst>
              <c:ext xmlns:c16="http://schemas.microsoft.com/office/drawing/2014/chart" uri="{C3380CC4-5D6E-409C-BE32-E72D297353CC}">
                <c16:uniqueId val="{00000009-4530-4F57-9CDC-2075C2B1AEDB}"/>
              </c:ext>
            </c:extLst>
          </c:dPt>
          <c:dLbls>
            <c:spPr>
              <a:noFill/>
              <a:ln>
                <a:noFill/>
              </a:ln>
              <a:effectLst/>
            </c:spPr>
            <c:txPr>
              <a:bodyPr rot="0" spcFirstLastPara="1" vertOverflow="ellipsis" vert="horz" wrap="square" lIns="38100" tIns="19050" rIns="38100" bIns="19050" anchor="ctr" anchorCtr="1">
                <a:spAutoFit/>
              </a:bodyPr>
              <a:lstStyle/>
              <a:p>
                <a:pPr>
                  <a:defRPr sz="1600" b="1" i="0" u="none" strike="noStrike" kern="1200" baseline="0">
                    <a:solidFill>
                      <a:schemeClr val="tx1">
                        <a:lumMod val="75000"/>
                        <a:lumOff val="25000"/>
                      </a:schemeClr>
                    </a:solidFill>
                    <a:latin typeface="Times New Roman" panose="02020603050405020304" pitchFamily="18" charset="0"/>
                    <a:ea typeface="+mn-ea"/>
                    <a:cs typeface="Times New Roman" panose="02020603050405020304" pitchFamily="18" charset="0"/>
                  </a:defRPr>
                </a:pPr>
                <a:endParaRPr lang="en-US"/>
              </a:p>
            </c:txPr>
            <c:dLblPos val="bestFit"/>
            <c:showLegendKey val="0"/>
            <c:showVal val="1"/>
            <c:showCatName val="0"/>
            <c:showSerName val="0"/>
            <c:showPercent val="0"/>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Sheet1!$A$2:$A$6</c:f>
              <c:strCache>
                <c:ptCount val="5"/>
                <c:pt idx="0">
                  <c:v>Black or African American</c:v>
                </c:pt>
                <c:pt idx="1">
                  <c:v>Asian</c:v>
                </c:pt>
                <c:pt idx="2">
                  <c:v>American Indian</c:v>
                </c:pt>
                <c:pt idx="3">
                  <c:v>White</c:v>
                </c:pt>
                <c:pt idx="4">
                  <c:v>Other Race</c:v>
                </c:pt>
              </c:strCache>
            </c:strRef>
          </c:cat>
          <c:val>
            <c:numRef>
              <c:f>Sheet1!$B$2:$B$6</c:f>
              <c:numCache>
                <c:formatCode>0.00%</c:formatCode>
                <c:ptCount val="5"/>
                <c:pt idx="0" formatCode="0%">
                  <c:v>0.31</c:v>
                </c:pt>
                <c:pt idx="1">
                  <c:v>0.01</c:v>
                </c:pt>
                <c:pt idx="2">
                  <c:v>0.01</c:v>
                </c:pt>
                <c:pt idx="3">
                  <c:v>0.64</c:v>
                </c:pt>
                <c:pt idx="4">
                  <c:v>0.03</c:v>
                </c:pt>
              </c:numCache>
            </c:numRef>
          </c:val>
          <c:extLst>
            <c:ext xmlns:c16="http://schemas.microsoft.com/office/drawing/2014/chart" uri="{C3380CC4-5D6E-409C-BE32-E72D297353CC}">
              <c16:uniqueId val="{00000000-5BDF-42E4-9F43-FB5683C7A03C}"/>
            </c:ext>
          </c:extLst>
        </c:ser>
        <c:dLbls>
          <c:dLblPos val="bestFit"/>
          <c:showLegendKey val="0"/>
          <c:showVal val="1"/>
          <c:showCatName val="0"/>
          <c:showSerName val="0"/>
          <c:showPercent val="0"/>
          <c:showBubbleSize val="0"/>
          <c:showLeaderLines val="1"/>
        </c:dLbls>
        <c:firstSliceAng val="0"/>
      </c:pieChart>
      <c:spPr>
        <a:noFill/>
        <a:ln>
          <a:noFill/>
        </a:ln>
        <a:effectLst/>
      </c:spPr>
    </c:plotArea>
    <c:legend>
      <c:legendPos val="b"/>
      <c:layout>
        <c:manualLayout>
          <c:xMode val="edge"/>
          <c:yMode val="edge"/>
          <c:x val="3.9720731802369284E-2"/>
          <c:y val="0.78163848739622088"/>
          <c:w val="0.94786521806517277"/>
          <c:h val="0.17229073098887124"/>
        </c:manualLayout>
      </c:layout>
      <c:overlay val="0"/>
      <c:spPr>
        <a:noFill/>
        <a:ln>
          <a:noFill/>
        </a:ln>
        <a:effectLst/>
      </c:spPr>
      <c:txPr>
        <a:bodyPr rot="0" spcFirstLastPara="1" vertOverflow="ellipsis" vert="horz" wrap="square" anchor="ctr" anchorCtr="1"/>
        <a:lstStyle/>
        <a:p>
          <a:pPr>
            <a:defRPr sz="1500"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30"/>
      <c:rotY val="160"/>
      <c:depthPercent val="100"/>
      <c:rAngAx val="0"/>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manualLayout>
          <c:layoutTarget val="inner"/>
          <c:xMode val="edge"/>
          <c:yMode val="edge"/>
          <c:x val="8.4490740740740741E-2"/>
          <c:y val="9.1515487876790744E-2"/>
          <c:w val="0.84953703703703709"/>
          <c:h val="0.7232143559147618"/>
        </c:manualLayout>
      </c:layout>
      <c:pie3DChart>
        <c:varyColors val="1"/>
        <c:ser>
          <c:idx val="0"/>
          <c:order val="0"/>
          <c:tx>
            <c:strRef>
              <c:f>Sheet1!$B$1</c:f>
              <c:strCache>
                <c:ptCount val="1"/>
                <c:pt idx="0">
                  <c:v>Column1</c:v>
                </c:pt>
              </c:strCache>
            </c:strRef>
          </c:tx>
          <c:dPt>
            <c:idx val="0"/>
            <c:bubble3D val="0"/>
            <c:spPr>
              <a:solidFill>
                <a:schemeClr val="accent1"/>
              </a:solidFill>
              <a:ln w="25400">
                <a:solidFill>
                  <a:schemeClr val="lt1"/>
                </a:solidFill>
              </a:ln>
              <a:effectLst/>
              <a:sp3d contourW="25400">
                <a:contourClr>
                  <a:schemeClr val="lt1"/>
                </a:contourClr>
              </a:sp3d>
            </c:spPr>
            <c:extLst>
              <c:ext xmlns:c16="http://schemas.microsoft.com/office/drawing/2014/chart" uri="{C3380CC4-5D6E-409C-BE32-E72D297353CC}">
                <c16:uniqueId val="{00000004-7EA8-4439-B3B1-D63E25A6D6CF}"/>
              </c:ext>
            </c:extLst>
          </c:dPt>
          <c:dPt>
            <c:idx val="1"/>
            <c:bubble3D val="0"/>
            <c:spPr>
              <a:solidFill>
                <a:schemeClr val="accent2"/>
              </a:solidFill>
              <a:ln w="25400">
                <a:solidFill>
                  <a:schemeClr val="lt1"/>
                </a:solidFill>
              </a:ln>
              <a:effectLst/>
              <a:sp3d contourW="25400">
                <a:contourClr>
                  <a:schemeClr val="lt1"/>
                </a:contourClr>
              </a:sp3d>
            </c:spPr>
            <c:extLst>
              <c:ext xmlns:c16="http://schemas.microsoft.com/office/drawing/2014/chart" uri="{C3380CC4-5D6E-409C-BE32-E72D297353CC}">
                <c16:uniqueId val="{00000002-7EA8-4439-B3B1-D63E25A6D6CF}"/>
              </c:ext>
            </c:extLst>
          </c:dPt>
          <c:dPt>
            <c:idx val="2"/>
            <c:bubble3D val="0"/>
            <c:spPr>
              <a:solidFill>
                <a:schemeClr val="accent3"/>
              </a:solidFill>
              <a:ln w="25400">
                <a:solidFill>
                  <a:schemeClr val="lt1"/>
                </a:solidFill>
              </a:ln>
              <a:effectLst/>
              <a:sp3d contourW="25400">
                <a:contourClr>
                  <a:schemeClr val="lt1"/>
                </a:contourClr>
              </a:sp3d>
            </c:spPr>
            <c:extLst>
              <c:ext xmlns:c16="http://schemas.microsoft.com/office/drawing/2014/chart" uri="{C3380CC4-5D6E-409C-BE32-E72D297353CC}">
                <c16:uniqueId val="{00000003-7EA8-4439-B3B1-D63E25A6D6CF}"/>
              </c:ext>
            </c:extLst>
          </c:dPt>
          <c:dPt>
            <c:idx val="3"/>
            <c:bubble3D val="0"/>
            <c:spPr>
              <a:solidFill>
                <a:schemeClr val="accent4"/>
              </a:solidFill>
              <a:ln w="25400">
                <a:solidFill>
                  <a:schemeClr val="lt1"/>
                </a:solidFill>
              </a:ln>
              <a:effectLst/>
              <a:sp3d contourW="25400">
                <a:contourClr>
                  <a:schemeClr val="lt1"/>
                </a:contourClr>
              </a:sp3d>
            </c:spPr>
            <c:extLst>
              <c:ext xmlns:c16="http://schemas.microsoft.com/office/drawing/2014/chart" uri="{C3380CC4-5D6E-409C-BE32-E72D297353CC}">
                <c16:uniqueId val="{00000007-3C26-4365-B432-37F416806392}"/>
              </c:ext>
            </c:extLst>
          </c:dPt>
          <c:dLbls>
            <c:dLbl>
              <c:idx val="0"/>
              <c:layout>
                <c:manualLayout>
                  <c:x val="0.15462179206765822"/>
                  <c:y val="5.5836599720189187E-2"/>
                </c:manualLayout>
              </c:layout>
              <c:showLegendKey val="0"/>
              <c:showVal val="1"/>
              <c:showCatName val="0"/>
              <c:showSerName val="0"/>
              <c:showPercent val="1"/>
              <c:showBubbleSize val="0"/>
              <c:extLst>
                <c:ext xmlns:c15="http://schemas.microsoft.com/office/drawing/2012/chart" uri="{CE6537A1-D6FC-4f65-9D91-7224C49458BB}"/>
                <c:ext xmlns:c16="http://schemas.microsoft.com/office/drawing/2014/chart" uri="{C3380CC4-5D6E-409C-BE32-E72D297353CC}">
                  <c16:uniqueId val="{00000004-7EA8-4439-B3B1-D63E25A6D6CF}"/>
                </c:ext>
              </c:extLst>
            </c:dLbl>
            <c:dLbl>
              <c:idx val="1"/>
              <c:layout>
                <c:manualLayout>
                  <c:x val="1.3912082604257801E-2"/>
                  <c:y val="-6.0935400696058364E-2"/>
                </c:manualLayout>
              </c:layout>
              <c:showLegendKey val="0"/>
              <c:showVal val="1"/>
              <c:showCatName val="0"/>
              <c:showSerName val="0"/>
              <c:showPercent val="1"/>
              <c:showBubbleSize val="0"/>
              <c:extLst>
                <c:ext xmlns:c15="http://schemas.microsoft.com/office/drawing/2012/chart" uri="{CE6537A1-D6FC-4f65-9D91-7224C49458BB}"/>
                <c:ext xmlns:c16="http://schemas.microsoft.com/office/drawing/2014/chart" uri="{C3380CC4-5D6E-409C-BE32-E72D297353CC}">
                  <c16:uniqueId val="{00000002-7EA8-4439-B3B1-D63E25A6D6CF}"/>
                </c:ext>
              </c:extLst>
            </c:dLbl>
            <c:dLbl>
              <c:idx val="2"/>
              <c:layout>
                <c:manualLayout>
                  <c:x val="-0.14449748468941381"/>
                  <c:y val="-0.17694127441118318"/>
                </c:manualLayout>
              </c:layout>
              <c:showLegendKey val="0"/>
              <c:showVal val="1"/>
              <c:showCatName val="0"/>
              <c:showSerName val="0"/>
              <c:showPercent val="1"/>
              <c:showBubbleSize val="0"/>
              <c:extLst>
                <c:ext xmlns:c15="http://schemas.microsoft.com/office/drawing/2012/chart" uri="{CE6537A1-D6FC-4f65-9D91-7224C49458BB}"/>
                <c:ext xmlns:c16="http://schemas.microsoft.com/office/drawing/2014/chart" uri="{C3380CC4-5D6E-409C-BE32-E72D297353CC}">
                  <c16:uniqueId val="{00000003-7EA8-4439-B3B1-D63E25A6D6CF}"/>
                </c:ext>
              </c:extLst>
            </c:dLbl>
            <c:spPr>
              <a:noFill/>
              <a:ln>
                <a:noFill/>
              </a:ln>
              <a:effectLst/>
            </c:spPr>
            <c:txPr>
              <a:bodyPr rot="0" spcFirstLastPara="1" vertOverflow="ellipsis" vert="horz" wrap="square" lIns="38100" tIns="19050" rIns="38100" bIns="19050" anchor="ctr" anchorCtr="1">
                <a:spAutoFit/>
              </a:bodyPr>
              <a:lstStyle/>
              <a:p>
                <a:pPr>
                  <a:defRPr sz="2000" b="1"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en-US"/>
              </a:p>
            </c:txPr>
            <c:showLegendKey val="0"/>
            <c:showVal val="1"/>
            <c:showCatName val="0"/>
            <c:showSerName val="0"/>
            <c:showPercent val="1"/>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Sheet1!$A$2:$A$5</c:f>
              <c:strCache>
                <c:ptCount val="3"/>
                <c:pt idx="0">
                  <c:v>ISK Only</c:v>
                </c:pt>
                <c:pt idx="1">
                  <c:v>Provider Network Only</c:v>
                </c:pt>
                <c:pt idx="2">
                  <c:v>Both ISK and Provider Network</c:v>
                </c:pt>
              </c:strCache>
            </c:strRef>
          </c:cat>
          <c:val>
            <c:numRef>
              <c:f>Sheet1!$B$2:$B$5</c:f>
              <c:numCache>
                <c:formatCode>General</c:formatCode>
                <c:ptCount val="4"/>
                <c:pt idx="0">
                  <c:v>6285</c:v>
                </c:pt>
                <c:pt idx="1">
                  <c:v>172</c:v>
                </c:pt>
                <c:pt idx="2">
                  <c:v>2838</c:v>
                </c:pt>
              </c:numCache>
            </c:numRef>
          </c:val>
          <c:extLst>
            <c:ext xmlns:c16="http://schemas.microsoft.com/office/drawing/2014/chart" uri="{C3380CC4-5D6E-409C-BE32-E72D297353CC}">
              <c16:uniqueId val="{00000000-7EA8-4439-B3B1-D63E25A6D6CF}"/>
            </c:ext>
          </c:extLst>
        </c:ser>
        <c:ser>
          <c:idx val="1"/>
          <c:order val="1"/>
          <c:tx>
            <c:strRef>
              <c:f>Sheet1!$C$1</c:f>
              <c:strCache>
                <c:ptCount val="1"/>
                <c:pt idx="0">
                  <c:v>Column2</c:v>
                </c:pt>
              </c:strCache>
            </c:strRef>
          </c:tx>
          <c:dPt>
            <c:idx val="0"/>
            <c:bubble3D val="0"/>
            <c:spPr>
              <a:solidFill>
                <a:schemeClr val="accent1"/>
              </a:solidFill>
              <a:ln w="25400">
                <a:solidFill>
                  <a:schemeClr val="lt1"/>
                </a:solidFill>
              </a:ln>
              <a:effectLst/>
              <a:sp3d contourW="25400">
                <a:contourClr>
                  <a:schemeClr val="lt1"/>
                </a:contourClr>
              </a:sp3d>
            </c:spPr>
            <c:extLst>
              <c:ext xmlns:c16="http://schemas.microsoft.com/office/drawing/2014/chart" uri="{C3380CC4-5D6E-409C-BE32-E72D297353CC}">
                <c16:uniqueId val="{00000009-3C26-4365-B432-37F416806392}"/>
              </c:ext>
            </c:extLst>
          </c:dPt>
          <c:dPt>
            <c:idx val="1"/>
            <c:bubble3D val="0"/>
            <c:spPr>
              <a:solidFill>
                <a:schemeClr val="accent2"/>
              </a:solidFill>
              <a:ln w="25400">
                <a:solidFill>
                  <a:schemeClr val="lt1"/>
                </a:solidFill>
              </a:ln>
              <a:effectLst/>
              <a:sp3d contourW="25400">
                <a:contourClr>
                  <a:schemeClr val="lt1"/>
                </a:contourClr>
              </a:sp3d>
            </c:spPr>
            <c:extLst>
              <c:ext xmlns:c16="http://schemas.microsoft.com/office/drawing/2014/chart" uri="{C3380CC4-5D6E-409C-BE32-E72D297353CC}">
                <c16:uniqueId val="{0000000B-3C26-4365-B432-37F416806392}"/>
              </c:ext>
            </c:extLst>
          </c:dPt>
          <c:dPt>
            <c:idx val="2"/>
            <c:bubble3D val="0"/>
            <c:spPr>
              <a:solidFill>
                <a:schemeClr val="accent3"/>
              </a:solidFill>
              <a:ln w="25400">
                <a:solidFill>
                  <a:schemeClr val="lt1"/>
                </a:solidFill>
              </a:ln>
              <a:effectLst/>
              <a:sp3d contourW="25400">
                <a:contourClr>
                  <a:schemeClr val="lt1"/>
                </a:contourClr>
              </a:sp3d>
            </c:spPr>
            <c:extLst>
              <c:ext xmlns:c16="http://schemas.microsoft.com/office/drawing/2014/chart" uri="{C3380CC4-5D6E-409C-BE32-E72D297353CC}">
                <c16:uniqueId val="{0000000D-3C26-4365-B432-37F416806392}"/>
              </c:ext>
            </c:extLst>
          </c:dPt>
          <c:dPt>
            <c:idx val="3"/>
            <c:bubble3D val="0"/>
            <c:spPr>
              <a:solidFill>
                <a:schemeClr val="accent4"/>
              </a:solidFill>
              <a:ln w="25400">
                <a:solidFill>
                  <a:schemeClr val="lt1"/>
                </a:solidFill>
              </a:ln>
              <a:effectLst/>
              <a:sp3d contourW="25400">
                <a:contourClr>
                  <a:schemeClr val="lt1"/>
                </a:contourClr>
              </a:sp3d>
            </c:spPr>
            <c:extLst>
              <c:ext xmlns:c16="http://schemas.microsoft.com/office/drawing/2014/chart" uri="{C3380CC4-5D6E-409C-BE32-E72D297353CC}">
                <c16:uniqueId val="{0000000F-3C26-4365-B432-37F416806392}"/>
              </c:ext>
            </c:extLst>
          </c:dPt>
          <c:cat>
            <c:strRef>
              <c:f>Sheet1!$A$2:$A$5</c:f>
              <c:strCache>
                <c:ptCount val="3"/>
                <c:pt idx="0">
                  <c:v>ISK Only</c:v>
                </c:pt>
                <c:pt idx="1">
                  <c:v>Provider Network Only</c:v>
                </c:pt>
                <c:pt idx="2">
                  <c:v>Both ISK and Provider Network</c:v>
                </c:pt>
              </c:strCache>
            </c:strRef>
          </c:cat>
          <c:val>
            <c:numRef>
              <c:f>Sheet1!$C$2:$C$5</c:f>
              <c:numCache>
                <c:formatCode>0.0%</c:formatCode>
                <c:ptCount val="4"/>
                <c:pt idx="0">
                  <c:v>0.67616998386229155</c:v>
                </c:pt>
                <c:pt idx="1">
                  <c:v>1.8504572350726198E-2</c:v>
                </c:pt>
                <c:pt idx="2">
                  <c:v>0.30532544378698223</c:v>
                </c:pt>
                <c:pt idx="3" formatCode="General">
                  <c:v>9295</c:v>
                </c:pt>
              </c:numCache>
            </c:numRef>
          </c:val>
          <c:extLst>
            <c:ext xmlns:c16="http://schemas.microsoft.com/office/drawing/2014/chart" uri="{C3380CC4-5D6E-409C-BE32-E72D297353CC}">
              <c16:uniqueId val="{00000001-7EA8-4439-B3B1-D63E25A6D6CF}"/>
            </c:ext>
          </c:extLst>
        </c:ser>
        <c:dLbls>
          <c:showLegendKey val="0"/>
          <c:showVal val="0"/>
          <c:showCatName val="0"/>
          <c:showSerName val="0"/>
          <c:showPercent val="0"/>
          <c:showBubbleSize val="0"/>
          <c:showLeaderLines val="1"/>
        </c:dLbls>
      </c:pie3DChart>
      <c:spPr>
        <a:noFill/>
        <a:ln>
          <a:noFill/>
        </a:ln>
        <a:effectLst/>
      </c:spPr>
    </c:plotArea>
    <c:legend>
      <c:legendPos val="b"/>
      <c:legendEntry>
        <c:idx val="3"/>
        <c:delete val="1"/>
      </c:legendEntry>
      <c:overlay val="0"/>
      <c:spPr>
        <a:noFill/>
        <a:ln>
          <a:noFill/>
        </a:ln>
        <a:effectLst/>
      </c:spPr>
      <c:txPr>
        <a:bodyPr rot="0" spcFirstLastPara="1" vertOverflow="ellipsis" vert="horz" wrap="square" anchor="ctr" anchorCtr="1"/>
        <a:lstStyle/>
        <a:p>
          <a:pPr>
            <a:defRPr sz="1800" b="1"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30"/>
      <c:rotY val="200"/>
      <c:depthPercent val="100"/>
      <c:rAngAx val="0"/>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pie3DChart>
        <c:varyColors val="1"/>
        <c:ser>
          <c:idx val="0"/>
          <c:order val="0"/>
          <c:tx>
            <c:strRef>
              <c:f>Sheet1!$B$1:$C$1</c:f>
              <c:strCache>
                <c:ptCount val="1"/>
                <c:pt idx="0">
                  <c:v>Column1 Column2</c:v>
                </c:pt>
              </c:strCache>
            </c:strRef>
          </c:tx>
          <c:dPt>
            <c:idx val="0"/>
            <c:bubble3D val="0"/>
            <c:spPr>
              <a:solidFill>
                <a:schemeClr val="accent1">
                  <a:lumMod val="60000"/>
                  <a:lumOff val="40000"/>
                </a:schemeClr>
              </a:solidFill>
              <a:ln w="25400">
                <a:solidFill>
                  <a:schemeClr val="lt1"/>
                </a:solidFill>
              </a:ln>
              <a:effectLst/>
              <a:sp3d contourW="25400">
                <a:contourClr>
                  <a:schemeClr val="lt1"/>
                </a:contourClr>
              </a:sp3d>
            </c:spPr>
            <c:extLst>
              <c:ext xmlns:c16="http://schemas.microsoft.com/office/drawing/2014/chart" uri="{C3380CC4-5D6E-409C-BE32-E72D297353CC}">
                <c16:uniqueId val="{00000001-2769-4770-BF4F-62EC13FF65B2}"/>
              </c:ext>
            </c:extLst>
          </c:dPt>
          <c:dPt>
            <c:idx val="1"/>
            <c:bubble3D val="0"/>
            <c:spPr>
              <a:solidFill>
                <a:schemeClr val="accent2"/>
              </a:solidFill>
              <a:ln w="25400">
                <a:solidFill>
                  <a:schemeClr val="lt1"/>
                </a:solidFill>
              </a:ln>
              <a:effectLst/>
              <a:sp3d contourW="25400">
                <a:contourClr>
                  <a:schemeClr val="lt1"/>
                </a:contourClr>
              </a:sp3d>
            </c:spPr>
            <c:extLst>
              <c:ext xmlns:c16="http://schemas.microsoft.com/office/drawing/2014/chart" uri="{C3380CC4-5D6E-409C-BE32-E72D297353CC}">
                <c16:uniqueId val="{00000003-2769-4770-BF4F-62EC13FF65B2}"/>
              </c:ext>
            </c:extLst>
          </c:dPt>
          <c:dPt>
            <c:idx val="2"/>
            <c:bubble3D val="0"/>
            <c:spPr>
              <a:solidFill>
                <a:srgbClr val="00FFCC"/>
              </a:solidFill>
              <a:ln w="25400">
                <a:solidFill>
                  <a:schemeClr val="lt1"/>
                </a:solidFill>
              </a:ln>
              <a:effectLst/>
              <a:sp3d contourW="25400">
                <a:contourClr>
                  <a:schemeClr val="lt1"/>
                </a:contourClr>
              </a:sp3d>
            </c:spPr>
            <c:extLst>
              <c:ext xmlns:c16="http://schemas.microsoft.com/office/drawing/2014/chart" uri="{C3380CC4-5D6E-409C-BE32-E72D297353CC}">
                <c16:uniqueId val="{00000005-2769-4770-BF4F-62EC13FF65B2}"/>
              </c:ext>
            </c:extLst>
          </c:dPt>
          <c:dPt>
            <c:idx val="3"/>
            <c:bubble3D val="0"/>
            <c:spPr>
              <a:solidFill>
                <a:schemeClr val="accent4"/>
              </a:solidFill>
              <a:ln w="25400">
                <a:solidFill>
                  <a:schemeClr val="lt1"/>
                </a:solidFill>
              </a:ln>
              <a:effectLst/>
              <a:sp3d contourW="25400">
                <a:contourClr>
                  <a:schemeClr val="lt1"/>
                </a:contourClr>
              </a:sp3d>
            </c:spPr>
            <c:extLst>
              <c:ext xmlns:c16="http://schemas.microsoft.com/office/drawing/2014/chart" uri="{C3380CC4-5D6E-409C-BE32-E72D297353CC}">
                <c16:uniqueId val="{00000007-2769-4770-BF4F-62EC13FF65B2}"/>
              </c:ext>
            </c:extLst>
          </c:dPt>
          <c:dPt>
            <c:idx val="4"/>
            <c:bubble3D val="0"/>
            <c:spPr>
              <a:solidFill>
                <a:srgbClr val="92D050"/>
              </a:solidFill>
              <a:ln w="25400">
                <a:solidFill>
                  <a:schemeClr val="lt1"/>
                </a:solidFill>
              </a:ln>
              <a:effectLst/>
              <a:sp3d contourW="25400">
                <a:contourClr>
                  <a:schemeClr val="lt1"/>
                </a:contourClr>
              </a:sp3d>
            </c:spPr>
            <c:extLst>
              <c:ext xmlns:c16="http://schemas.microsoft.com/office/drawing/2014/chart" uri="{C3380CC4-5D6E-409C-BE32-E72D297353CC}">
                <c16:uniqueId val="{00000009-2769-4770-BF4F-62EC13FF65B2}"/>
              </c:ext>
            </c:extLst>
          </c:dPt>
          <c:dPt>
            <c:idx val="5"/>
            <c:bubble3D val="0"/>
            <c:spPr>
              <a:solidFill>
                <a:schemeClr val="accent6"/>
              </a:solidFill>
              <a:ln w="25400">
                <a:solidFill>
                  <a:schemeClr val="lt1"/>
                </a:solidFill>
              </a:ln>
              <a:effectLst/>
              <a:sp3d contourW="25400">
                <a:contourClr>
                  <a:schemeClr val="lt1"/>
                </a:contourClr>
              </a:sp3d>
            </c:spPr>
            <c:extLst>
              <c:ext xmlns:c16="http://schemas.microsoft.com/office/drawing/2014/chart" uri="{C3380CC4-5D6E-409C-BE32-E72D297353CC}">
                <c16:uniqueId val="{0000000B-2062-424C-A1EE-1C9227B17DCC}"/>
              </c:ext>
            </c:extLst>
          </c:dPt>
          <c:dPt>
            <c:idx val="6"/>
            <c:bubble3D val="0"/>
            <c:spPr>
              <a:solidFill>
                <a:schemeClr val="accent1">
                  <a:lumMod val="60000"/>
                </a:schemeClr>
              </a:solidFill>
              <a:ln w="25400">
                <a:solidFill>
                  <a:schemeClr val="lt1"/>
                </a:solidFill>
              </a:ln>
              <a:effectLst/>
              <a:sp3d contourW="25400">
                <a:contourClr>
                  <a:schemeClr val="lt1"/>
                </a:contourClr>
              </a:sp3d>
            </c:spPr>
            <c:extLst>
              <c:ext xmlns:c16="http://schemas.microsoft.com/office/drawing/2014/chart" uri="{C3380CC4-5D6E-409C-BE32-E72D297353CC}">
                <c16:uniqueId val="{00000014-6B84-40F9-8752-C2C83466D392}"/>
              </c:ext>
            </c:extLst>
          </c:dPt>
          <c:dPt>
            <c:idx val="7"/>
            <c:bubble3D val="0"/>
            <c:spPr>
              <a:solidFill>
                <a:schemeClr val="accent2">
                  <a:lumMod val="60000"/>
                </a:schemeClr>
              </a:solidFill>
              <a:ln w="25400">
                <a:solidFill>
                  <a:schemeClr val="lt1"/>
                </a:solidFill>
              </a:ln>
              <a:effectLst/>
              <a:sp3d contourW="25400">
                <a:contourClr>
                  <a:schemeClr val="lt1"/>
                </a:contourClr>
              </a:sp3d>
            </c:spPr>
            <c:extLst>
              <c:ext xmlns:c16="http://schemas.microsoft.com/office/drawing/2014/chart" uri="{C3380CC4-5D6E-409C-BE32-E72D297353CC}">
                <c16:uniqueId val="{0000000F-2062-424C-A1EE-1C9227B17DCC}"/>
              </c:ext>
            </c:extLst>
          </c:dPt>
          <c:dPt>
            <c:idx val="8"/>
            <c:bubble3D val="0"/>
            <c:spPr>
              <a:solidFill>
                <a:schemeClr val="accent3">
                  <a:lumMod val="60000"/>
                </a:schemeClr>
              </a:solidFill>
              <a:ln w="25400">
                <a:solidFill>
                  <a:schemeClr val="lt1"/>
                </a:solidFill>
              </a:ln>
              <a:effectLst/>
              <a:sp3d contourW="25400">
                <a:contourClr>
                  <a:schemeClr val="lt1"/>
                </a:contourClr>
              </a:sp3d>
            </c:spPr>
            <c:extLst>
              <c:ext xmlns:c16="http://schemas.microsoft.com/office/drawing/2014/chart" uri="{C3380CC4-5D6E-409C-BE32-E72D297353CC}">
                <c16:uniqueId val="{00000011-2062-424C-A1EE-1C9227B17DCC}"/>
              </c:ext>
            </c:extLst>
          </c:dPt>
          <c:dLbls>
            <c:dLbl>
              <c:idx val="0"/>
              <c:layout>
                <c:manualLayout>
                  <c:x val="0.292540489855036"/>
                  <c:y val="7.9681946179643762E-2"/>
                </c:manualLayout>
              </c:layout>
              <c:showLegendKey val="0"/>
              <c:showVal val="1"/>
              <c:showCatName val="1"/>
              <c:showSerName val="0"/>
              <c:showPercent val="0"/>
              <c:showBubbleSize val="0"/>
              <c:extLst>
                <c:ext xmlns:c15="http://schemas.microsoft.com/office/drawing/2012/chart" uri="{CE6537A1-D6FC-4f65-9D91-7224C49458BB}"/>
                <c:ext xmlns:c16="http://schemas.microsoft.com/office/drawing/2014/chart" uri="{C3380CC4-5D6E-409C-BE32-E72D297353CC}">
                  <c16:uniqueId val="{00000001-2769-4770-BF4F-62EC13FF65B2}"/>
                </c:ext>
              </c:extLst>
            </c:dLbl>
            <c:dLbl>
              <c:idx val="1"/>
              <c:layout>
                <c:manualLayout>
                  <c:x val="-3.8549774579612957E-2"/>
                  <c:y val="-9.4344768108375124E-2"/>
                </c:manualLayout>
              </c:layout>
              <c:showLegendKey val="0"/>
              <c:showVal val="1"/>
              <c:showCatName val="1"/>
              <c:showSerName val="0"/>
              <c:showPercent val="0"/>
              <c:showBubbleSize val="0"/>
              <c:extLst>
                <c:ext xmlns:c15="http://schemas.microsoft.com/office/drawing/2012/chart" uri="{CE6537A1-D6FC-4f65-9D91-7224C49458BB}"/>
                <c:ext xmlns:c16="http://schemas.microsoft.com/office/drawing/2014/chart" uri="{C3380CC4-5D6E-409C-BE32-E72D297353CC}">
                  <c16:uniqueId val="{00000003-2769-4770-BF4F-62EC13FF65B2}"/>
                </c:ext>
              </c:extLst>
            </c:dLbl>
            <c:dLbl>
              <c:idx val="2"/>
              <c:layout>
                <c:manualLayout>
                  <c:x val="-0.15457199429018742"/>
                  <c:y val="-0.19638174345259754"/>
                </c:manualLayout>
              </c:layout>
              <c:showLegendKey val="0"/>
              <c:showVal val="1"/>
              <c:showCatName val="1"/>
              <c:showSerName val="0"/>
              <c:showPercent val="0"/>
              <c:showBubbleSize val="0"/>
              <c:extLst>
                <c:ext xmlns:c15="http://schemas.microsoft.com/office/drawing/2012/chart" uri="{CE6537A1-D6FC-4f65-9D91-7224C49458BB}"/>
                <c:ext xmlns:c16="http://schemas.microsoft.com/office/drawing/2014/chart" uri="{C3380CC4-5D6E-409C-BE32-E72D297353CC}">
                  <c16:uniqueId val="{00000005-2769-4770-BF4F-62EC13FF65B2}"/>
                </c:ext>
              </c:extLst>
            </c:dLbl>
            <c:dLbl>
              <c:idx val="3"/>
              <c:layout>
                <c:manualLayout>
                  <c:x val="3.8333103098954657E-2"/>
                  <c:y val="1.1628445905269597E-2"/>
                </c:manualLayout>
              </c:layout>
              <c:showLegendKey val="0"/>
              <c:showVal val="1"/>
              <c:showCatName val="1"/>
              <c:showSerName val="0"/>
              <c:showPercent val="0"/>
              <c:showBubbleSize val="0"/>
              <c:extLst>
                <c:ext xmlns:c15="http://schemas.microsoft.com/office/drawing/2012/chart" uri="{CE6537A1-D6FC-4f65-9D91-7224C49458BB}"/>
                <c:ext xmlns:c16="http://schemas.microsoft.com/office/drawing/2014/chart" uri="{C3380CC4-5D6E-409C-BE32-E72D297353CC}">
                  <c16:uniqueId val="{00000007-2769-4770-BF4F-62EC13FF65B2}"/>
                </c:ext>
              </c:extLst>
            </c:dLbl>
            <c:spPr>
              <a:no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ysClr val="windowText" lastClr="000000"/>
                    </a:solidFill>
                    <a:latin typeface="Times New Roman" panose="02020603050405020304" pitchFamily="18" charset="0"/>
                    <a:ea typeface="+mn-ea"/>
                    <a:cs typeface="Times New Roman" panose="02020603050405020304" pitchFamily="18" charset="0"/>
                  </a:defRPr>
                </a:pPr>
                <a:endParaRPr lang="en-US"/>
              </a:p>
            </c:txPr>
            <c:showLegendKey val="0"/>
            <c:showVal val="1"/>
            <c:showCatName val="1"/>
            <c:showSerName val="0"/>
            <c:showPercent val="0"/>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Sheet1!$A$2:$A$10</c:f>
              <c:strCache>
                <c:ptCount val="7"/>
                <c:pt idx="0">
                  <c:v>MIA</c:v>
                </c:pt>
                <c:pt idx="1">
                  <c:v>I/DDA</c:v>
                </c:pt>
                <c:pt idx="2">
                  <c:v>SED</c:v>
                </c:pt>
                <c:pt idx="3">
                  <c:v>I/DDC</c:v>
                </c:pt>
                <c:pt idx="4">
                  <c:v>SUD Adult</c:v>
                </c:pt>
                <c:pt idx="5">
                  <c:v>SUD Youth</c:v>
                </c:pt>
                <c:pt idx="6">
                  <c:v>Undetermined</c:v>
                </c:pt>
              </c:strCache>
            </c:strRef>
          </c:cat>
          <c:val>
            <c:numRef>
              <c:f>Sheet1!$B$2:$B$10</c:f>
              <c:numCache>
                <c:formatCode>0.00%</c:formatCode>
                <c:ptCount val="9"/>
                <c:pt idx="0">
                  <c:v>0.60860677783754702</c:v>
                </c:pt>
                <c:pt idx="1">
                  <c:v>7.6492738031199575E-2</c:v>
                </c:pt>
                <c:pt idx="2">
                  <c:v>0.14986551909628831</c:v>
                </c:pt>
                <c:pt idx="3">
                  <c:v>5.2716514254975796E-2</c:v>
                </c:pt>
                <c:pt idx="4">
                  <c:v>4.3464228079612692E-2</c:v>
                </c:pt>
                <c:pt idx="5">
                  <c:v>1.0758472296933836E-4</c:v>
                </c:pt>
                <c:pt idx="6">
                  <c:v>6.874663797740721E-2</c:v>
                </c:pt>
              </c:numCache>
            </c:numRef>
          </c:val>
          <c:extLst>
            <c:ext xmlns:c16="http://schemas.microsoft.com/office/drawing/2014/chart" uri="{C3380CC4-5D6E-409C-BE32-E72D297353CC}">
              <c16:uniqueId val="{0000000A-2769-4770-BF4F-62EC13FF65B2}"/>
            </c:ext>
          </c:extLst>
        </c:ser>
        <c:ser>
          <c:idx val="1"/>
          <c:order val="1"/>
          <c:tx>
            <c:strRef>
              <c:f>Sheet1!$C$1</c:f>
              <c:strCache>
                <c:ptCount val="1"/>
                <c:pt idx="0">
                  <c:v>Column2</c:v>
                </c:pt>
              </c:strCache>
            </c:strRef>
          </c:tx>
          <c:dPt>
            <c:idx val="0"/>
            <c:bubble3D val="0"/>
            <c:spPr>
              <a:solidFill>
                <a:schemeClr val="accent1"/>
              </a:solidFill>
              <a:ln w="25400">
                <a:solidFill>
                  <a:schemeClr val="lt1"/>
                </a:solidFill>
              </a:ln>
              <a:effectLst/>
              <a:sp3d contourW="25400">
                <a:contourClr>
                  <a:schemeClr val="lt1"/>
                </a:contourClr>
              </a:sp3d>
            </c:spPr>
            <c:extLst>
              <c:ext xmlns:c16="http://schemas.microsoft.com/office/drawing/2014/chart" uri="{C3380CC4-5D6E-409C-BE32-E72D297353CC}">
                <c16:uniqueId val="{0000000C-2769-4770-BF4F-62EC13FF65B2}"/>
              </c:ext>
            </c:extLst>
          </c:dPt>
          <c:dPt>
            <c:idx val="1"/>
            <c:bubble3D val="0"/>
            <c:spPr>
              <a:solidFill>
                <a:schemeClr val="accent2"/>
              </a:solidFill>
              <a:ln w="25400">
                <a:solidFill>
                  <a:schemeClr val="lt1"/>
                </a:solidFill>
              </a:ln>
              <a:effectLst/>
              <a:sp3d contourW="25400">
                <a:contourClr>
                  <a:schemeClr val="lt1"/>
                </a:contourClr>
              </a:sp3d>
            </c:spPr>
            <c:extLst>
              <c:ext xmlns:c16="http://schemas.microsoft.com/office/drawing/2014/chart" uri="{C3380CC4-5D6E-409C-BE32-E72D297353CC}">
                <c16:uniqueId val="{0000000E-2769-4770-BF4F-62EC13FF65B2}"/>
              </c:ext>
            </c:extLst>
          </c:dPt>
          <c:dPt>
            <c:idx val="2"/>
            <c:bubble3D val="0"/>
            <c:spPr>
              <a:solidFill>
                <a:schemeClr val="accent3"/>
              </a:solidFill>
              <a:ln w="25400">
                <a:solidFill>
                  <a:schemeClr val="lt1"/>
                </a:solidFill>
              </a:ln>
              <a:effectLst/>
              <a:sp3d contourW="25400">
                <a:contourClr>
                  <a:schemeClr val="lt1"/>
                </a:contourClr>
              </a:sp3d>
            </c:spPr>
            <c:extLst>
              <c:ext xmlns:c16="http://schemas.microsoft.com/office/drawing/2014/chart" uri="{C3380CC4-5D6E-409C-BE32-E72D297353CC}">
                <c16:uniqueId val="{00000010-2769-4770-BF4F-62EC13FF65B2}"/>
              </c:ext>
            </c:extLst>
          </c:dPt>
          <c:dPt>
            <c:idx val="3"/>
            <c:bubble3D val="0"/>
            <c:spPr>
              <a:solidFill>
                <a:schemeClr val="accent4"/>
              </a:solidFill>
              <a:ln w="25400">
                <a:solidFill>
                  <a:schemeClr val="lt1"/>
                </a:solidFill>
              </a:ln>
              <a:effectLst/>
              <a:sp3d contourW="25400">
                <a:contourClr>
                  <a:schemeClr val="lt1"/>
                </a:contourClr>
              </a:sp3d>
            </c:spPr>
            <c:extLst>
              <c:ext xmlns:c16="http://schemas.microsoft.com/office/drawing/2014/chart" uri="{C3380CC4-5D6E-409C-BE32-E72D297353CC}">
                <c16:uniqueId val="{00000012-2769-4770-BF4F-62EC13FF65B2}"/>
              </c:ext>
            </c:extLst>
          </c:dPt>
          <c:dPt>
            <c:idx val="4"/>
            <c:bubble3D val="0"/>
            <c:spPr>
              <a:solidFill>
                <a:schemeClr val="accent5"/>
              </a:solidFill>
              <a:ln w="25400">
                <a:solidFill>
                  <a:schemeClr val="lt1"/>
                </a:solidFill>
              </a:ln>
              <a:effectLst/>
              <a:sp3d contourW="25400">
                <a:contourClr>
                  <a:schemeClr val="lt1"/>
                </a:contourClr>
              </a:sp3d>
            </c:spPr>
            <c:extLst>
              <c:ext xmlns:c16="http://schemas.microsoft.com/office/drawing/2014/chart" uri="{C3380CC4-5D6E-409C-BE32-E72D297353CC}">
                <c16:uniqueId val="{00000014-2769-4770-BF4F-62EC13FF65B2}"/>
              </c:ext>
            </c:extLst>
          </c:dPt>
          <c:dPt>
            <c:idx val="5"/>
            <c:bubble3D val="0"/>
            <c:spPr>
              <a:solidFill>
                <a:schemeClr val="accent6"/>
              </a:solidFill>
              <a:ln w="25400">
                <a:solidFill>
                  <a:schemeClr val="lt1"/>
                </a:solidFill>
              </a:ln>
              <a:effectLst/>
              <a:sp3d contourW="25400">
                <a:contourClr>
                  <a:schemeClr val="lt1"/>
                </a:contourClr>
              </a:sp3d>
            </c:spPr>
            <c:extLst>
              <c:ext xmlns:c16="http://schemas.microsoft.com/office/drawing/2014/chart" uri="{C3380CC4-5D6E-409C-BE32-E72D297353CC}">
                <c16:uniqueId val="{0000001D-2062-424C-A1EE-1C9227B17DCC}"/>
              </c:ext>
            </c:extLst>
          </c:dPt>
          <c:dPt>
            <c:idx val="6"/>
            <c:bubble3D val="0"/>
            <c:spPr>
              <a:solidFill>
                <a:schemeClr val="accent1">
                  <a:lumMod val="60000"/>
                </a:schemeClr>
              </a:solidFill>
              <a:ln w="25400">
                <a:solidFill>
                  <a:schemeClr val="lt1"/>
                </a:solidFill>
              </a:ln>
              <a:effectLst/>
              <a:sp3d contourW="25400">
                <a:contourClr>
                  <a:schemeClr val="lt1"/>
                </a:contourClr>
              </a:sp3d>
            </c:spPr>
            <c:extLst>
              <c:ext xmlns:c16="http://schemas.microsoft.com/office/drawing/2014/chart" uri="{C3380CC4-5D6E-409C-BE32-E72D297353CC}">
                <c16:uniqueId val="{0000001F-2062-424C-A1EE-1C9227B17DCC}"/>
              </c:ext>
            </c:extLst>
          </c:dPt>
          <c:cat>
            <c:strRef>
              <c:f>Sheet1!$A$2:$A$10</c:f>
              <c:strCache>
                <c:ptCount val="7"/>
                <c:pt idx="0">
                  <c:v>MIA</c:v>
                </c:pt>
                <c:pt idx="1">
                  <c:v>I/DDA</c:v>
                </c:pt>
                <c:pt idx="2">
                  <c:v>SED</c:v>
                </c:pt>
                <c:pt idx="3">
                  <c:v>I/DDC</c:v>
                </c:pt>
                <c:pt idx="4">
                  <c:v>SUD Adult</c:v>
                </c:pt>
                <c:pt idx="5">
                  <c:v>SUD Youth</c:v>
                </c:pt>
                <c:pt idx="6">
                  <c:v>Undetermined</c:v>
                </c:pt>
              </c:strCache>
            </c:strRef>
          </c:cat>
          <c:val>
            <c:numRef>
              <c:f>Sheet1!$C$2:$C$8</c:f>
              <c:numCache>
                <c:formatCode>General</c:formatCode>
                <c:ptCount val="7"/>
                <c:pt idx="0">
                  <c:v>5657</c:v>
                </c:pt>
                <c:pt idx="1">
                  <c:v>711</c:v>
                </c:pt>
                <c:pt idx="2">
                  <c:v>1393</c:v>
                </c:pt>
                <c:pt idx="3">
                  <c:v>490</c:v>
                </c:pt>
                <c:pt idx="4">
                  <c:v>404</c:v>
                </c:pt>
                <c:pt idx="5">
                  <c:v>1</c:v>
                </c:pt>
                <c:pt idx="6">
                  <c:v>639</c:v>
                </c:pt>
              </c:numCache>
            </c:numRef>
          </c:val>
          <c:extLst>
            <c:ext xmlns:c16="http://schemas.microsoft.com/office/drawing/2014/chart" uri="{C3380CC4-5D6E-409C-BE32-E72D297353CC}">
              <c16:uniqueId val="{00000015-2769-4770-BF4F-62EC13FF65B2}"/>
            </c:ext>
          </c:extLst>
        </c:ser>
        <c:dLbls>
          <c:showLegendKey val="0"/>
          <c:showVal val="0"/>
          <c:showCatName val="0"/>
          <c:showSerName val="0"/>
          <c:showPercent val="0"/>
          <c:showBubbleSize val="0"/>
          <c:showLeaderLines val="1"/>
        </c:dLbls>
      </c:pie3DChart>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solidFill>
      <a:schemeClr val="bg1"/>
    </a:solidFill>
    <a:ln w="9525" cap="flat" cmpd="sng" algn="ctr">
      <a:noFill/>
      <a:round/>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0.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9.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0.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9.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340">
  <cs:axisTitle>
    <cs:lnRef idx="0"/>
    <cs:fillRef idx="0"/>
    <cs:effectRef idx="0"/>
    <cs:fontRef idx="minor">
      <a:schemeClr val="tx1">
        <a:lumMod val="65000"/>
        <a:lumOff val="35000"/>
      </a:schemeClr>
    </cs:fontRef>
    <cs:defRPr sz="1197" kern="1200"/>
  </cs:axisTitle>
  <cs:categoryAxis>
    <cs:lnRef idx="0"/>
    <cs:fillRef idx="0"/>
    <cs:effectRef idx="0"/>
    <cs:fontRef idx="minor">
      <a:schemeClr val="tx1">
        <a:lumMod val="65000"/>
        <a:lumOff val="35000"/>
      </a:schemeClr>
    </cs:fontRef>
    <cs:spPr>
      <a:ln w="12700"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2"/>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3">
      <cs:styleClr val="auto"/>
    </cs:fillRef>
    <cs:effectRef idx="3"/>
    <cs:fontRef idx="minor">
      <a:schemeClr val="lt1"/>
    </cs:fontRef>
  </cs:dataPoint>
  <cs:dataPoint3D>
    <cs:lnRef idx="0"/>
    <cs:fillRef idx="3">
      <cs:styleClr val="auto"/>
    </cs:fillRef>
    <cs:effectRef idx="3"/>
    <cs:fontRef idx="minor">
      <a:schemeClr val="lt1"/>
    </cs:fontRef>
  </cs:dataPoint3D>
  <cs:dataPointLine>
    <cs:lnRef idx="0">
      <cs:styleClr val="auto"/>
    </cs:lnRef>
    <cs:fillRef idx="3"/>
    <cs:effectRef idx="3"/>
    <cs:fontRef idx="minor">
      <a:schemeClr val="lt1"/>
    </cs:fontRef>
    <cs:spPr>
      <a:ln w="34925" cap="rnd">
        <a:solidFill>
          <a:schemeClr val="phClr"/>
        </a:solidFill>
        <a:round/>
      </a:ln>
    </cs:spPr>
  </cs:dataPointLine>
  <cs:dataPointMarker>
    <cs:lnRef idx="0">
      <cs:styleClr val="auto"/>
    </cs:lnRef>
    <cs:fillRef idx="3">
      <cs:styleClr val="auto"/>
    </cs:fillRef>
    <cs:effectRef idx="3"/>
    <cs:fontRef idx="minor">
      <a:schemeClr val="lt1"/>
    </cs:fontRef>
    <cs:spPr>
      <a:ln w="9525">
        <a:solidFill>
          <a:schemeClr val="phClr"/>
        </a:solidFill>
        <a:round/>
      </a:ln>
    </cs:spPr>
  </cs:dataPointMarker>
  <cs:dataPointMarkerLayout symbol="circle" size="6"/>
  <cs:dataPointWireframe>
    <cs:lnRef idx="0">
      <cs:styleClr val="auto"/>
    </cs:lnRef>
    <cs:fillRef idx="3"/>
    <cs:effectRef idx="3"/>
    <cs:fontRef idx="minor">
      <a:schemeClr val="lt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lt1"/>
    </cs:fontRef>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cs:lnRef idx="0"/>
    <cs:fillRef idx="0"/>
    <cs:effectRef idx="0"/>
    <cs:fontRef idx="minor">
      <a:schemeClr val="lt1"/>
    </cs:fontRef>
  </cs:plotArea>
  <cs:plotArea3D>
    <cs:lnRef idx="0"/>
    <cs:fillRef idx="0"/>
    <cs:effectRef idx="0"/>
    <cs:fontRef idx="minor">
      <a:schemeClr val="lt1"/>
    </cs:fontRef>
  </cs:plotArea3D>
  <cs:seriesAxis>
    <cs:lnRef idx="0"/>
    <cs:fillRef idx="0"/>
    <cs:effectRef idx="0"/>
    <cs:fontRef idx="minor">
      <a:schemeClr val="tx1">
        <a:lumMod val="65000"/>
        <a:lumOff val="35000"/>
      </a:schemeClr>
    </cs:fontRef>
    <cs:spPr>
      <a:ln w="12700" cap="flat" cmpd="sng" algn="ctr">
        <a:solidFill>
          <a:schemeClr val="tx1">
            <a:lumMod val="15000"/>
            <a:lumOff val="85000"/>
          </a:schemeClr>
        </a:solidFill>
        <a:round/>
      </a:ln>
    </cs:spPr>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2128" b="1" kern="1200" baseline="0"/>
  </cs:title>
  <cs:trendline>
    <cs:lnRef idx="0">
      <cs:styleClr val="auto"/>
    </cs:lnRef>
    <cs:fillRef idx="0"/>
    <cs:effectRef idx="0"/>
    <cs:fontRef idx="minor">
      <a:schemeClr val="lt1"/>
    </cs:fontRef>
    <cs:spPr>
      <a:ln w="19050" cap="rnd">
        <a:solidFill>
          <a:schemeClr val="phClr"/>
        </a:solidFill>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lt1"/>
    </cs:fontRef>
  </cs:wall>
</cs:chartStyle>
</file>

<file path=ppt/charts/style10.xml><?xml version="1.0" encoding="utf-8"?>
<cs:chartStyle xmlns:cs="http://schemas.microsoft.com/office/drawing/2012/chartStyle" xmlns:a="http://schemas.openxmlformats.org/drawingml/2006/main" id="262">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1.xml><?xml version="1.0" encoding="utf-8"?>
<cs:chartStyle xmlns:cs="http://schemas.microsoft.com/office/drawing/2012/chartStyle" xmlns:a="http://schemas.openxmlformats.org/drawingml/2006/main" id="262">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3.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4.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5.xml><?xml version="1.0" encoding="utf-8"?>
<cs:chartStyle xmlns:cs="http://schemas.microsoft.com/office/drawing/2012/chartStyle" xmlns:a="http://schemas.openxmlformats.org/drawingml/2006/main" id="333">
  <cs:axisTitle>
    <cs:lnRef idx="0"/>
    <cs:fillRef idx="0"/>
    <cs:effectRef idx="0"/>
    <cs:fontRef idx="minor">
      <a:schemeClr val="tx1">
        <a:lumMod val="65000"/>
        <a:lumOff val="35000"/>
      </a:schemeClr>
    </cs:fontRef>
    <cs:defRPr sz="1197"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65000"/>
        <a:lumOff val="3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50000"/>
            <a:lumOff val="50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tx1"/>
    </cs:fontRef>
    <cs:spPr>
      <a:solidFill>
        <a:schemeClr val="phClr"/>
      </a:solidFill>
      <a:ln w="19050">
        <a:solidFill>
          <a:schemeClr val="lt1"/>
        </a:solidFill>
      </a:ln>
    </cs:spPr>
  </cs:dataPoint>
  <cs:dataPoint3D>
    <cs:lnRef idx="0"/>
    <cs:fillRef idx="0">
      <cs:styleClr val="auto"/>
    </cs:fillRef>
    <cs:effectRef idx="0"/>
    <cs:fontRef idx="minor">
      <a:schemeClr val="tx1"/>
    </cs:fontRef>
    <cs:spPr>
      <a:solidFill>
        <a:schemeClr val="phClr"/>
      </a:solidFill>
      <a:ln w="1905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fillRef idx="0">
      <cs:styleClr val="auto"/>
    </cs:fillRef>
    <cs:effectRef idx="0"/>
    <cs:fontRef idx="minor">
      <a:schemeClr val="tx1"/>
    </cs:fontRef>
    <cs:spPr>
      <a:solidFill>
        <a:schemeClr val="phClr"/>
      </a:solidFill>
      <a:ln w="9525">
        <a:solidFill>
          <a:schemeClr val="lt1"/>
        </a:solidFill>
      </a:ln>
    </cs:spPr>
  </cs:dataPointMarker>
  <cs:dataPointMarkerLayout symbol="circle" size="6"/>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915" b="0" kern="1200" spc="0" baseline="0"/>
  </cs:title>
  <cs:trendline>
    <cs:lnRef idx="0">
      <cs:styleClr val="auto"/>
    </cs:lnRef>
    <cs:fillRef idx="0"/>
    <cs:effectRef idx="0"/>
    <cs:fontRef idx="minor">
      <a:schemeClr val="tx1"/>
    </cs:fontRef>
    <cs:spPr>
      <a:ln w="19050" cap="rnd">
        <a:solidFill>
          <a:schemeClr val="phClr"/>
        </a:solidFill>
        <a:prstDash val="sysDash"/>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6.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7.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8.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9.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62">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0.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1.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58">
  <cs:axisTitle>
    <cs:lnRef idx="0"/>
    <cs:fillRef idx="0"/>
    <cs:effectRef idx="0"/>
    <cs:fontRef idx="minor">
      <a:schemeClr val="tx1">
        <a:lumMod val="65000"/>
        <a:lumOff val="35000"/>
      </a:schemeClr>
    </cs:fontRef>
    <cs:defRPr sz="1197" kern="1200"/>
  </cs:axisTitle>
  <cs:categoryAxis>
    <cs:lnRef idx="0"/>
    <cs:fillRef idx="0"/>
    <cs:effectRef idx="0"/>
    <cs:fontRef idx="minor">
      <a:schemeClr val="tx1">
        <a:lumMod val="65000"/>
        <a:lumOff val="35000"/>
      </a:schemeClr>
    </cs:fontRef>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lt1"/>
    </cs:fontRef>
    <cs:defRPr sz="1197" b="1"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tx1"/>
    </cs:fontRef>
    <cs:spPr>
      <a:solidFill>
        <a:schemeClr val="phClr"/>
      </a:solidFill>
      <a:scene3d>
        <a:camera prst="orthographicFront"/>
        <a:lightRig rig="brightRoom" dir="t"/>
      </a:scene3d>
      <a:sp3d prstMaterial="flat">
        <a:bevelT w="50800" h="101600" prst="angle"/>
        <a:contourClr>
          <a:srgbClr val="000000"/>
        </a:contourClr>
      </a:sp3d>
    </cs:spPr>
  </cs:dataPoint>
  <cs:dataPoint3D>
    <cs:lnRef idx="0"/>
    <cs:fillRef idx="0">
      <cs:styleClr val="auto"/>
    </cs:fillRef>
    <cs:effectRef idx="0"/>
    <cs:fontRef idx="minor">
      <a:schemeClr val="tx1"/>
    </cs:fontRef>
    <cs:spPr>
      <a:solidFill>
        <a:schemeClr val="phClr"/>
      </a:solidFill>
      <a:ln w="1905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fillRef idx="0">
      <cs:styleClr val="auto"/>
    </cs:fillRef>
    <cs:effectRef idx="0"/>
    <cs:fontRef idx="minor">
      <a:schemeClr val="tx1"/>
    </cs:fontRef>
    <cs:spPr>
      <a:solidFill>
        <a:schemeClr val="phClr"/>
      </a:solidFill>
      <a:ln w="9525">
        <a:solidFill>
          <a:schemeClr val="lt1"/>
        </a:solidFill>
      </a:ln>
    </cs:spPr>
  </cs:dataPointMarker>
  <cs:dataPointMarkerLayout symbol="circle" size="6"/>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1" i="0" kern="1200" cap="all" spc="50" baseline="0"/>
  </cs:title>
  <cs:trendline>
    <cs:lnRef idx="0">
      <cs:styleClr val="auto"/>
    </cs:lnRef>
    <cs:fillRef idx="0"/>
    <cs:effectRef idx="0"/>
    <cs:fontRef idx="minor">
      <a:schemeClr val="tx1"/>
    </cs:fontRef>
    <cs:spPr>
      <a:ln w="19050" cap="rnd">
        <a:solidFill>
          <a:schemeClr val="phClr"/>
        </a:solidFill>
        <a:prstDash val="sysDash"/>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340">
  <cs:axisTitle>
    <cs:lnRef idx="0"/>
    <cs:fillRef idx="0"/>
    <cs:effectRef idx="0"/>
    <cs:fontRef idx="minor">
      <a:schemeClr val="tx1">
        <a:lumMod val="65000"/>
        <a:lumOff val="35000"/>
      </a:schemeClr>
    </cs:fontRef>
    <cs:defRPr sz="1197" kern="1200"/>
  </cs:axisTitle>
  <cs:categoryAxis>
    <cs:lnRef idx="0"/>
    <cs:fillRef idx="0"/>
    <cs:effectRef idx="0"/>
    <cs:fontRef idx="minor">
      <a:schemeClr val="tx1">
        <a:lumMod val="65000"/>
        <a:lumOff val="35000"/>
      </a:schemeClr>
    </cs:fontRef>
    <cs:spPr>
      <a:ln w="12700"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2"/>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3">
      <cs:styleClr val="auto"/>
    </cs:fillRef>
    <cs:effectRef idx="3"/>
    <cs:fontRef idx="minor">
      <a:schemeClr val="lt1"/>
    </cs:fontRef>
  </cs:dataPoint>
  <cs:dataPoint3D>
    <cs:lnRef idx="0"/>
    <cs:fillRef idx="3">
      <cs:styleClr val="auto"/>
    </cs:fillRef>
    <cs:effectRef idx="3"/>
    <cs:fontRef idx="minor">
      <a:schemeClr val="lt1"/>
    </cs:fontRef>
  </cs:dataPoint3D>
  <cs:dataPointLine>
    <cs:lnRef idx="0">
      <cs:styleClr val="auto"/>
    </cs:lnRef>
    <cs:fillRef idx="3"/>
    <cs:effectRef idx="3"/>
    <cs:fontRef idx="minor">
      <a:schemeClr val="lt1"/>
    </cs:fontRef>
    <cs:spPr>
      <a:ln w="34925" cap="rnd">
        <a:solidFill>
          <a:schemeClr val="phClr"/>
        </a:solidFill>
        <a:round/>
      </a:ln>
    </cs:spPr>
  </cs:dataPointLine>
  <cs:dataPointMarker>
    <cs:lnRef idx="0">
      <cs:styleClr val="auto"/>
    </cs:lnRef>
    <cs:fillRef idx="3">
      <cs:styleClr val="auto"/>
    </cs:fillRef>
    <cs:effectRef idx="3"/>
    <cs:fontRef idx="minor">
      <a:schemeClr val="lt1"/>
    </cs:fontRef>
    <cs:spPr>
      <a:ln w="9525">
        <a:solidFill>
          <a:schemeClr val="phClr"/>
        </a:solidFill>
        <a:round/>
      </a:ln>
    </cs:spPr>
  </cs:dataPointMarker>
  <cs:dataPointMarkerLayout symbol="circle" size="6"/>
  <cs:dataPointWireframe>
    <cs:lnRef idx="0">
      <cs:styleClr val="auto"/>
    </cs:lnRef>
    <cs:fillRef idx="3"/>
    <cs:effectRef idx="3"/>
    <cs:fontRef idx="minor">
      <a:schemeClr val="lt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lt1"/>
    </cs:fontRef>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cs:lnRef idx="0"/>
    <cs:fillRef idx="0"/>
    <cs:effectRef idx="0"/>
    <cs:fontRef idx="minor">
      <a:schemeClr val="lt1"/>
    </cs:fontRef>
  </cs:plotArea>
  <cs:plotArea3D>
    <cs:lnRef idx="0"/>
    <cs:fillRef idx="0"/>
    <cs:effectRef idx="0"/>
    <cs:fontRef idx="minor">
      <a:schemeClr val="lt1"/>
    </cs:fontRef>
  </cs:plotArea3D>
  <cs:seriesAxis>
    <cs:lnRef idx="0"/>
    <cs:fillRef idx="0"/>
    <cs:effectRef idx="0"/>
    <cs:fontRef idx="minor">
      <a:schemeClr val="tx1">
        <a:lumMod val="65000"/>
        <a:lumOff val="35000"/>
      </a:schemeClr>
    </cs:fontRef>
    <cs:spPr>
      <a:ln w="12700" cap="flat" cmpd="sng" algn="ctr">
        <a:solidFill>
          <a:schemeClr val="tx1">
            <a:lumMod val="15000"/>
            <a:lumOff val="85000"/>
          </a:schemeClr>
        </a:solidFill>
        <a:round/>
      </a:ln>
    </cs:spPr>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2128" b="1" kern="1200" baseline="0"/>
  </cs:title>
  <cs:trendline>
    <cs:lnRef idx="0">
      <cs:styleClr val="auto"/>
    </cs:lnRef>
    <cs:fillRef idx="0"/>
    <cs:effectRef idx="0"/>
    <cs:fontRef idx="minor">
      <a:schemeClr val="lt1"/>
    </cs:fontRef>
    <cs:spPr>
      <a:ln w="19050" cap="rnd">
        <a:solidFill>
          <a:schemeClr val="phClr"/>
        </a:solidFill>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lt1"/>
    </cs:fontRef>
  </cs:wall>
</cs:chartStyle>
</file>

<file path=ppt/charts/style6.xml><?xml version="1.0" encoding="utf-8"?>
<cs:chartStyle xmlns:cs="http://schemas.microsoft.com/office/drawing/2012/chartStyle" xmlns:a="http://schemas.openxmlformats.org/drawingml/2006/main" id="262">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7.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8.xml><?xml version="1.0" encoding="utf-8"?>
<cs:chartStyle xmlns:cs="http://schemas.microsoft.com/office/drawing/2012/chartStyle" xmlns:a="http://schemas.openxmlformats.org/drawingml/2006/main" id="262">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9.xml><?xml version="1.0" encoding="utf-8"?>
<cs:chartStyle xmlns:cs="http://schemas.microsoft.com/office/drawing/2012/chartStyle" xmlns:a="http://schemas.openxmlformats.org/drawingml/2006/main" id="262">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drawings/drawing1.xml><?xml version="1.0" encoding="utf-8"?>
<c:userShapes xmlns:c="http://schemas.openxmlformats.org/drawingml/2006/chart">
  <cdr:relSizeAnchor xmlns:cdr="http://schemas.openxmlformats.org/drawingml/2006/chartDrawing">
    <cdr:from>
      <cdr:x>0.37164</cdr:x>
      <cdr:y>0.19626</cdr:y>
    </cdr:from>
    <cdr:to>
      <cdr:x>0.5767</cdr:x>
      <cdr:y>0.25207</cdr:y>
    </cdr:to>
    <cdr:sp macro="" textlink="">
      <cdr:nvSpPr>
        <cdr:cNvPr id="2" name="TextBox 1"/>
        <cdr:cNvSpPr txBox="1"/>
      </cdr:nvSpPr>
      <cdr:spPr>
        <a:xfrm xmlns:a="http://schemas.openxmlformats.org/drawingml/2006/main">
          <a:off x="3234258" y="1075611"/>
          <a:ext cx="1784571" cy="305862"/>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pPr algn="ctr"/>
          <a:r>
            <a:rPr lang="en-US" sz="1400" b="1" dirty="0">
              <a:latin typeface="Times New Roman" panose="02020603050405020304" pitchFamily="18" charset="0"/>
              <a:cs typeface="Times New Roman" panose="02020603050405020304" pitchFamily="18" charset="0"/>
            </a:rPr>
            <a:t>Goal </a:t>
          </a:r>
          <a:r>
            <a:rPr lang="en-US" sz="1400" b="1" u="sng" dirty="0">
              <a:latin typeface="Times New Roman" panose="02020603050405020304" pitchFamily="18" charset="0"/>
              <a:cs typeface="Times New Roman" panose="02020603050405020304" pitchFamily="18" charset="0"/>
            </a:rPr>
            <a:t>&gt;</a:t>
          </a:r>
          <a:r>
            <a:rPr lang="en-US" sz="1400" b="1" dirty="0">
              <a:latin typeface="Times New Roman" panose="02020603050405020304" pitchFamily="18" charset="0"/>
              <a:cs typeface="Times New Roman" panose="02020603050405020304" pitchFamily="18" charset="0"/>
            </a:rPr>
            <a:t> 95%</a:t>
          </a:r>
        </a:p>
      </cdr:txBody>
    </cdr:sp>
  </cdr:relSizeAnchor>
</c:userShapes>
</file>

<file path=ppt/drawings/drawing2.xml><?xml version="1.0" encoding="utf-8"?>
<c:userShapes xmlns:c="http://schemas.openxmlformats.org/drawingml/2006/chart">
  <cdr:relSizeAnchor xmlns:cdr="http://schemas.openxmlformats.org/drawingml/2006/chartDrawing">
    <cdr:from>
      <cdr:x>0.37243</cdr:x>
      <cdr:y>0.2</cdr:y>
    </cdr:from>
    <cdr:to>
      <cdr:x>0.57749</cdr:x>
      <cdr:y>0.25581</cdr:y>
    </cdr:to>
    <cdr:sp macro="" textlink="">
      <cdr:nvSpPr>
        <cdr:cNvPr id="2" name="TextBox 1"/>
        <cdr:cNvSpPr txBox="1"/>
      </cdr:nvSpPr>
      <cdr:spPr>
        <a:xfrm xmlns:a="http://schemas.openxmlformats.org/drawingml/2006/main">
          <a:off x="3225800" y="1092200"/>
          <a:ext cx="1776107" cy="304778"/>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pPr algn="ctr"/>
          <a:endParaRPr lang="en-US" sz="1400" b="1" dirty="0"/>
        </a:p>
      </cdr:txBody>
    </cdr:sp>
  </cdr:relSizeAnchor>
  <cdr:relSizeAnchor xmlns:cdr="http://schemas.openxmlformats.org/drawingml/2006/chartDrawing">
    <cdr:from>
      <cdr:x>0.36177</cdr:x>
      <cdr:y>0.1883</cdr:y>
    </cdr:from>
    <cdr:to>
      <cdr:x>0.55788</cdr:x>
      <cdr:y>0.24648</cdr:y>
    </cdr:to>
    <cdr:sp macro="" textlink="">
      <cdr:nvSpPr>
        <cdr:cNvPr id="4" name="TextBox 1">
          <a:extLst xmlns:a="http://schemas.openxmlformats.org/drawingml/2006/main">
            <a:ext uri="{FF2B5EF4-FFF2-40B4-BE49-F238E27FC236}">
              <a16:creationId xmlns:a16="http://schemas.microsoft.com/office/drawing/2014/main" id="{8ABFEB1D-7045-4200-39C0-1940E4D65B18}"/>
            </a:ext>
          </a:extLst>
        </cdr:cNvPr>
        <cdr:cNvSpPr txBox="1"/>
      </cdr:nvSpPr>
      <cdr:spPr>
        <a:xfrm xmlns:a="http://schemas.openxmlformats.org/drawingml/2006/main">
          <a:off x="3291937" y="990069"/>
          <a:ext cx="1784571" cy="305862"/>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ctr"/>
          <a:endParaRPr lang="en-US" sz="1400" b="1" dirty="0">
            <a:latin typeface="Times New Roman" panose="02020603050405020304" pitchFamily="18" charset="0"/>
            <a:cs typeface="Times New Roman" panose="02020603050405020304" pitchFamily="18" charset="0"/>
          </a:endParaRPr>
        </a:p>
      </cdr:txBody>
    </cdr:sp>
  </cdr:relSizeAnchor>
</c:userShapes>
</file>

<file path=ppt/drawings/drawing3.xml><?xml version="1.0" encoding="utf-8"?>
<c:userShapes xmlns:c="http://schemas.openxmlformats.org/drawingml/2006/chart">
  <cdr:relSizeAnchor xmlns:cdr="http://schemas.openxmlformats.org/drawingml/2006/chartDrawing">
    <cdr:from>
      <cdr:x>0.3724</cdr:x>
      <cdr:y>0.17747</cdr:y>
    </cdr:from>
    <cdr:to>
      <cdr:x>0.57746</cdr:x>
      <cdr:y>0.23328</cdr:y>
    </cdr:to>
    <cdr:sp macro="" textlink="">
      <cdr:nvSpPr>
        <cdr:cNvPr id="2" name="TextBox 1"/>
        <cdr:cNvSpPr txBox="1"/>
      </cdr:nvSpPr>
      <cdr:spPr>
        <a:xfrm xmlns:a="http://schemas.openxmlformats.org/drawingml/2006/main">
          <a:off x="3374368" y="915311"/>
          <a:ext cx="1858080" cy="287851"/>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pPr algn="ctr"/>
          <a:endParaRPr lang="en-US" sz="1400" b="1" dirty="0">
            <a:latin typeface="Times New Roman" panose="02020603050405020304" pitchFamily="18" charset="0"/>
            <a:cs typeface="Times New Roman" panose="02020603050405020304" pitchFamily="18" charset="0"/>
          </a:endParaRPr>
        </a:p>
      </cdr:txBody>
    </cdr:sp>
  </cdr:relSizeAnchor>
</c:userShapes>
</file>

<file path=ppt/drawings/drawing4.xml><?xml version="1.0" encoding="utf-8"?>
<c:userShapes xmlns:c="http://schemas.openxmlformats.org/drawingml/2006/chart">
  <cdr:relSizeAnchor xmlns:cdr="http://schemas.openxmlformats.org/drawingml/2006/chartDrawing">
    <cdr:from>
      <cdr:x>0.37243</cdr:x>
      <cdr:y>0.1963</cdr:y>
    </cdr:from>
    <cdr:to>
      <cdr:x>0.57749</cdr:x>
      <cdr:y>0.25211</cdr:y>
    </cdr:to>
    <cdr:sp macro="" textlink="">
      <cdr:nvSpPr>
        <cdr:cNvPr id="2" name="TextBox 1"/>
        <cdr:cNvSpPr txBox="1"/>
      </cdr:nvSpPr>
      <cdr:spPr>
        <a:xfrm xmlns:a="http://schemas.openxmlformats.org/drawingml/2006/main">
          <a:off x="3206845" y="1030256"/>
          <a:ext cx="1765690" cy="292907"/>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pPr algn="ctr"/>
          <a:r>
            <a:rPr lang="en-US" sz="1400" b="1" dirty="0">
              <a:latin typeface="Times New Roman" panose="02020603050405020304" pitchFamily="18" charset="0"/>
              <a:cs typeface="Times New Roman" panose="02020603050405020304" pitchFamily="18" charset="0"/>
            </a:rPr>
            <a:t>Goal </a:t>
          </a:r>
          <a:r>
            <a:rPr lang="en-US" sz="1400" b="1" u="sng" dirty="0">
              <a:latin typeface="Times New Roman" panose="02020603050405020304" pitchFamily="18" charset="0"/>
              <a:cs typeface="Times New Roman" panose="02020603050405020304" pitchFamily="18" charset="0"/>
            </a:rPr>
            <a:t>&gt;</a:t>
          </a:r>
          <a:r>
            <a:rPr lang="en-US" sz="1400" b="1" dirty="0">
              <a:latin typeface="Times New Roman" panose="02020603050405020304" pitchFamily="18" charset="0"/>
              <a:cs typeface="Times New Roman" panose="02020603050405020304" pitchFamily="18" charset="0"/>
            </a:rPr>
            <a:t> 95%</a:t>
          </a:r>
        </a:p>
      </cdr:txBody>
    </cdr:sp>
  </cdr:relSizeAnchor>
</c:userShapes>
</file>

<file path=ppt/drawings/drawing5.xml><?xml version="1.0" encoding="utf-8"?>
<c:userShapes xmlns:c="http://schemas.openxmlformats.org/drawingml/2006/chart">
  <cdr:relSizeAnchor xmlns:cdr="http://schemas.openxmlformats.org/drawingml/2006/chartDrawing">
    <cdr:from>
      <cdr:x>0.40671</cdr:x>
      <cdr:y>0.11158</cdr:y>
    </cdr:from>
    <cdr:to>
      <cdr:x>0.61177</cdr:x>
      <cdr:y>0.16739</cdr:y>
    </cdr:to>
    <cdr:sp macro="" textlink="">
      <cdr:nvSpPr>
        <cdr:cNvPr id="2" name="TextBox 1"/>
        <cdr:cNvSpPr txBox="1"/>
      </cdr:nvSpPr>
      <cdr:spPr>
        <a:xfrm xmlns:a="http://schemas.openxmlformats.org/drawingml/2006/main">
          <a:off x="3688595" y="633519"/>
          <a:ext cx="1859761" cy="316877"/>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pPr algn="ctr"/>
          <a:r>
            <a:rPr lang="en-US" sz="1400" b="1" dirty="0">
              <a:latin typeface="Times New Roman" panose="02020603050405020304" pitchFamily="18" charset="0"/>
              <a:cs typeface="Times New Roman" panose="02020603050405020304" pitchFamily="18" charset="0"/>
            </a:rPr>
            <a:t>Goal </a:t>
          </a:r>
          <a:r>
            <a:rPr lang="en-US" sz="1400" b="1" u="sng" dirty="0">
              <a:latin typeface="Times New Roman" panose="02020603050405020304" pitchFamily="18" charset="0"/>
              <a:cs typeface="Times New Roman" panose="02020603050405020304" pitchFamily="18" charset="0"/>
            </a:rPr>
            <a:t>&lt;</a:t>
          </a:r>
          <a:r>
            <a:rPr lang="en-US" sz="1400" b="1" dirty="0">
              <a:latin typeface="Times New Roman" panose="02020603050405020304" pitchFamily="18" charset="0"/>
              <a:cs typeface="Times New Roman" panose="02020603050405020304" pitchFamily="18" charset="0"/>
            </a:rPr>
            <a:t> 15%</a:t>
          </a:r>
        </a:p>
      </cdr:txBody>
    </cdr:sp>
  </cdr:relSizeAnchor>
</c:userShapes>
</file>

<file path=ppt/drawings/drawing6.xml><?xml version="1.0" encoding="utf-8"?>
<c:userShapes xmlns:c="http://schemas.openxmlformats.org/drawingml/2006/chart">
  <cdr:relSizeAnchor xmlns:cdr="http://schemas.openxmlformats.org/drawingml/2006/chartDrawing">
    <cdr:from>
      <cdr:x>0.31546</cdr:x>
      <cdr:y>0.30539</cdr:y>
    </cdr:from>
    <cdr:to>
      <cdr:x>0.64686</cdr:x>
      <cdr:y>0.36463</cdr:y>
    </cdr:to>
    <cdr:sp macro="" textlink="">
      <cdr:nvSpPr>
        <cdr:cNvPr id="3" name="TextBox 1">
          <a:extLst xmlns:a="http://schemas.openxmlformats.org/drawingml/2006/main">
            <a:ext uri="{FF2B5EF4-FFF2-40B4-BE49-F238E27FC236}">
              <a16:creationId xmlns:a16="http://schemas.microsoft.com/office/drawing/2014/main" id="{D027D079-0E01-74EC-E618-12B14EF5F32A}"/>
            </a:ext>
          </a:extLst>
        </cdr:cNvPr>
        <cdr:cNvSpPr txBox="1"/>
      </cdr:nvSpPr>
      <cdr:spPr>
        <a:xfrm xmlns:a="http://schemas.openxmlformats.org/drawingml/2006/main">
          <a:off x="1698665" y="1576578"/>
          <a:ext cx="1784571" cy="305862"/>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ctr"/>
          <a:endParaRPr lang="en-US" sz="1400" b="1" dirty="0">
            <a:latin typeface="Times New Roman" panose="02020603050405020304" pitchFamily="18" charset="0"/>
            <a:cs typeface="Times New Roman" panose="02020603050405020304" pitchFamily="18" charset="0"/>
          </a:endParaRPr>
        </a:p>
      </cdr:txBody>
    </cdr:sp>
  </cdr:relSizeAnchor>
</c:userShapes>
</file>

<file path=ppt/drawings/drawing7.xml><?xml version="1.0" encoding="utf-8"?>
<c:userShapes xmlns:c="http://schemas.openxmlformats.org/drawingml/2006/chart">
  <cdr:relSizeAnchor xmlns:cdr="http://schemas.openxmlformats.org/drawingml/2006/chartDrawing">
    <cdr:from>
      <cdr:x>0.3343</cdr:x>
      <cdr:y>0.31311</cdr:y>
    </cdr:from>
    <cdr:to>
      <cdr:x>0.6657</cdr:x>
      <cdr:y>0.37369</cdr:y>
    </cdr:to>
    <cdr:sp macro="" textlink="">
      <cdr:nvSpPr>
        <cdr:cNvPr id="3" name="TextBox 1">
          <a:extLst xmlns:a="http://schemas.openxmlformats.org/drawingml/2006/main">
            <a:ext uri="{FF2B5EF4-FFF2-40B4-BE49-F238E27FC236}">
              <a16:creationId xmlns:a16="http://schemas.microsoft.com/office/drawing/2014/main" id="{D027D079-0E01-74EC-E618-12B14EF5F32A}"/>
            </a:ext>
          </a:extLst>
        </cdr:cNvPr>
        <cdr:cNvSpPr txBox="1"/>
      </cdr:nvSpPr>
      <cdr:spPr>
        <a:xfrm xmlns:a="http://schemas.openxmlformats.org/drawingml/2006/main">
          <a:off x="1800114" y="1580941"/>
          <a:ext cx="1784571" cy="305862"/>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ctr"/>
          <a:endParaRPr lang="en-US" sz="1400" b="1" dirty="0">
            <a:latin typeface="Times New Roman" panose="02020603050405020304" pitchFamily="18" charset="0"/>
            <a:cs typeface="Times New Roman" panose="02020603050405020304" pitchFamily="18" charset="0"/>
          </a:endParaRPr>
        </a:p>
      </cdr:txBody>
    </cdr:sp>
  </cdr:relSizeAnchor>
</c:userShapes>
</file>

<file path=ppt/drawings/drawing8.xml><?xml version="1.0" encoding="utf-8"?>
<c:userShapes xmlns:c="http://schemas.openxmlformats.org/drawingml/2006/chart">
  <cdr:relSizeAnchor xmlns:cdr="http://schemas.openxmlformats.org/drawingml/2006/chartDrawing">
    <cdr:from>
      <cdr:x>0.77302</cdr:x>
      <cdr:y>0.6778</cdr:y>
    </cdr:from>
    <cdr:to>
      <cdr:x>0.98234</cdr:x>
      <cdr:y>0.94149</cdr:y>
    </cdr:to>
    <cdr:sp macro="" textlink="">
      <cdr:nvSpPr>
        <cdr:cNvPr id="3" name="Rectangle 2">
          <a:extLst xmlns:a="http://schemas.openxmlformats.org/drawingml/2006/main">
            <a:ext uri="{FF2B5EF4-FFF2-40B4-BE49-F238E27FC236}">
              <a16:creationId xmlns:a16="http://schemas.microsoft.com/office/drawing/2014/main" id="{306E2DFB-EE52-4C17-A13C-49E58E9EB687}"/>
            </a:ext>
          </a:extLst>
        </cdr:cNvPr>
        <cdr:cNvSpPr/>
      </cdr:nvSpPr>
      <cdr:spPr>
        <a:xfrm xmlns:a="http://schemas.openxmlformats.org/drawingml/2006/main">
          <a:off x="8482149" y="3579224"/>
          <a:ext cx="2296841" cy="1392418"/>
        </a:xfrm>
        <a:prstGeom xmlns:a="http://schemas.openxmlformats.org/drawingml/2006/main" prst="rect">
          <a:avLst/>
        </a:prstGeom>
        <a:gradFill xmlns:a="http://schemas.openxmlformats.org/drawingml/2006/main" flip="none" rotWithShape="1">
          <a:gsLst>
            <a:gs pos="0">
              <a:schemeClr val="accent3">
                <a:lumMod val="5000"/>
                <a:lumOff val="95000"/>
              </a:schemeClr>
            </a:gs>
            <a:gs pos="74000">
              <a:schemeClr val="accent3">
                <a:lumMod val="45000"/>
                <a:lumOff val="55000"/>
              </a:schemeClr>
            </a:gs>
            <a:gs pos="83000">
              <a:schemeClr val="accent3">
                <a:lumMod val="45000"/>
                <a:lumOff val="55000"/>
              </a:schemeClr>
            </a:gs>
            <a:gs pos="100000">
              <a:schemeClr val="accent3">
                <a:lumMod val="30000"/>
                <a:lumOff val="70000"/>
              </a:schemeClr>
            </a:gs>
          </a:gsLst>
          <a:lin ang="5400000" scaled="1"/>
          <a:tileRect/>
        </a:gradFill>
        <a:ln xmlns:a="http://schemas.openxmlformats.org/drawingml/2006/main" w="9525" cmpd="sng">
          <a:solidFill>
            <a:schemeClr val="lt1">
              <a:shade val="50000"/>
            </a:schemeClr>
          </a:solidFill>
        </a:ln>
      </cdr:spPr>
      <cdr:style>
        <a:lnRef xmlns:a="http://schemas.openxmlformats.org/drawingml/2006/main" idx="0">
          <a:scrgbClr r="0" g="0" b="0"/>
        </a:lnRef>
        <a:fillRef xmlns:a="http://schemas.openxmlformats.org/drawingml/2006/main" idx="0">
          <a:scrgbClr r="0" g="0" b="0"/>
        </a:fillRef>
        <a:effectRef xmlns:a="http://schemas.openxmlformats.org/drawingml/2006/main" idx="0">
          <a:scrgbClr r="0" g="0" b="0"/>
        </a:effectRef>
        <a:fontRef xmlns:a="http://schemas.openxmlformats.org/drawingml/2006/main" idx="minor">
          <a:schemeClr val="dk1"/>
        </a:fontRef>
      </cdr:style>
      <cdr:txBody>
        <a:bodyPr xmlns:a="http://schemas.openxmlformats.org/drawingml/2006/main" wrap="square" rtlCol="0" anchor="t"/>
        <a:lstStyle xmlns:a="http://schemas.openxmlformats.org/drawingml/2006/main">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xmlns:a="http://schemas.openxmlformats.org/drawingml/2006/main">
          <a:pPr marL="0" indent="0" algn="l"/>
          <a:r>
            <a:rPr lang="en-US" sz="1400" b="1" dirty="0">
              <a:solidFill>
                <a:schemeClr val="dk1"/>
              </a:solidFill>
              <a:latin typeface="Cambria" panose="02040503050406030204" pitchFamily="18" charset="0"/>
              <a:ea typeface="Cambria" panose="02040503050406030204" pitchFamily="18" charset="0"/>
              <a:cs typeface="+mn-cs"/>
            </a:rPr>
            <a:t>Note: some individuals served may change ISK funding source </a:t>
          </a:r>
          <a:r>
            <a:rPr lang="en-US" sz="1400" b="1" baseline="0" dirty="0">
              <a:solidFill>
                <a:schemeClr val="dk1"/>
              </a:solidFill>
              <a:latin typeface="Cambria" panose="02040503050406030204" pitchFamily="18" charset="0"/>
              <a:ea typeface="Cambria" panose="02040503050406030204" pitchFamily="18" charset="0"/>
              <a:cs typeface="+mn-cs"/>
            </a:rPr>
            <a:t>during</a:t>
          </a:r>
          <a:r>
            <a:rPr lang="en-US" sz="1400" b="1" dirty="0">
              <a:solidFill>
                <a:schemeClr val="dk1"/>
              </a:solidFill>
              <a:latin typeface="Cambria" panose="02040503050406030204" pitchFamily="18" charset="0"/>
              <a:ea typeface="Cambria" panose="02040503050406030204" pitchFamily="18" charset="0"/>
              <a:cs typeface="+mn-cs"/>
            </a:rPr>
            <a:t> year and would be represented in both areas</a:t>
          </a:r>
        </a:p>
      </cdr:txBody>
    </cdr:sp>
  </cdr:relSizeAnchor>
</c:userShape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68796EA6-6F25-4F19-87BA-7ADCC16DAEFF}" type="datetimeFigureOut">
              <a:rPr lang="en-US" smtClean="0"/>
              <a:t>7/27/2025</a:t>
            </a:fld>
            <a:endParaRPr lang="en-US"/>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C64E50CC-F33A-4EF4-9F12-93EC4A21A0CF}" type="slidenum">
              <a:rPr lang="en-US" smtClean="0"/>
              <a:t>‹#›</a:t>
            </a:fld>
            <a:endParaRPr lang="en-US"/>
          </a:p>
        </p:txBody>
      </p:sp>
    </p:spTree>
    <p:extLst>
      <p:ext uri="{BB962C8B-B14F-4D97-AF65-F5344CB8AC3E}">
        <p14:creationId xmlns:p14="http://schemas.microsoft.com/office/powerpoint/2010/main" val="132329507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39C172E-A8B5-46F6-B05C-DFA3E2E0F207}" type="datetimeFigureOut">
              <a:rPr lang="en-US" smtClean="0"/>
              <a:t>7/27/2025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2674CE4-FBD8-4481-AEFB-CA53E599A745}" type="slidenum">
              <a:rPr lang="en-US" smtClean="0"/>
              <a:t>‹#›</a:t>
            </a:fld>
            <a:endParaRPr lang="en-US"/>
          </a:p>
        </p:txBody>
      </p:sp>
    </p:spTree>
    <p:extLst>
      <p:ext uri="{BB962C8B-B14F-4D97-AF65-F5344CB8AC3E}">
        <p14:creationId xmlns:p14="http://schemas.microsoft.com/office/powerpoint/2010/main" val="127326818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2674CE4-FBD8-4481-AEFB-CA53E599A745}" type="slidenum">
              <a:rPr lang="en-US" smtClean="0"/>
              <a:t>1</a:t>
            </a:fld>
            <a:endParaRPr lang="en-US"/>
          </a:p>
        </p:txBody>
      </p:sp>
    </p:spTree>
    <p:extLst>
      <p:ext uri="{BB962C8B-B14F-4D97-AF65-F5344CB8AC3E}">
        <p14:creationId xmlns:p14="http://schemas.microsoft.com/office/powerpoint/2010/main" val="214797424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Lesson descriptions should be brief.</a:t>
            </a:r>
          </a:p>
          <a:p>
            <a:endParaRPr lang="en-US"/>
          </a:p>
        </p:txBody>
      </p:sp>
      <p:sp>
        <p:nvSpPr>
          <p:cNvPr id="4" name="Slide Number Placeholder 3"/>
          <p:cNvSpPr>
            <a:spLocks noGrp="1"/>
          </p:cNvSpPr>
          <p:nvPr>
            <p:ph type="sldNum" sz="quarter" idx="10"/>
          </p:nvPr>
        </p:nvSpPr>
        <p:spPr/>
        <p:txBody>
          <a:bodyPr/>
          <a:lstStyle/>
          <a:p>
            <a:fld id="{CF2FD335-6D8E-486A-8F5F-DFC7325903FF}" type="slidenum">
              <a:rPr lang="en-US" smtClean="0"/>
              <a:t>2</a:t>
            </a:fld>
            <a:endParaRPr lang="en-US"/>
          </a:p>
        </p:txBody>
      </p:sp>
    </p:spTree>
    <p:extLst>
      <p:ext uri="{BB962C8B-B14F-4D97-AF65-F5344CB8AC3E}">
        <p14:creationId xmlns:p14="http://schemas.microsoft.com/office/powerpoint/2010/main" val="95587111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a:t>Example objectives</a:t>
            </a:r>
          </a:p>
          <a:p>
            <a:pPr marL="0" indent="0">
              <a:buFont typeface="Arial" panose="020B0604020202020204" pitchFamily="34" charset="0"/>
              <a:buNone/>
            </a:pPr>
            <a:r>
              <a:rPr lang="en-US"/>
              <a:t>At the end of this lesson, you will be able to:</a:t>
            </a:r>
          </a:p>
          <a:p>
            <a:pPr marL="171450" indent="-171450">
              <a:buFont typeface="Arial" panose="020B0604020202020204" pitchFamily="34" charset="0"/>
              <a:buChar char="•"/>
            </a:pPr>
            <a:r>
              <a:rPr lang="en-US"/>
              <a:t>Save files to the team Web server.</a:t>
            </a:r>
          </a:p>
          <a:p>
            <a:pPr marL="171450" indent="-171450">
              <a:buFont typeface="Arial" panose="020B0604020202020204" pitchFamily="34" charset="0"/>
              <a:buChar char="•"/>
            </a:pPr>
            <a:r>
              <a:rPr lang="en-US"/>
              <a:t>Move files to different locations on the team Web server.</a:t>
            </a:r>
          </a:p>
          <a:p>
            <a:pPr marL="171450" indent="-171450">
              <a:buFont typeface="Arial" panose="020B0604020202020204" pitchFamily="34" charset="0"/>
              <a:buChar char="•"/>
            </a:pPr>
            <a:r>
              <a:rPr lang="en-US"/>
              <a:t>Share files on the team Web server.</a:t>
            </a:r>
          </a:p>
          <a:p>
            <a:endParaRPr lang="en-US"/>
          </a:p>
          <a:p>
            <a:endParaRPr lang="en-US"/>
          </a:p>
        </p:txBody>
      </p:sp>
      <p:sp>
        <p:nvSpPr>
          <p:cNvPr id="4" name="Slide Number Placeholder 3"/>
          <p:cNvSpPr>
            <a:spLocks noGrp="1"/>
          </p:cNvSpPr>
          <p:nvPr>
            <p:ph type="sldNum" sz="quarter" idx="10"/>
          </p:nvPr>
        </p:nvSpPr>
        <p:spPr/>
        <p:txBody>
          <a:bodyPr/>
          <a:lstStyle/>
          <a:p>
            <a:fld id="{CF2FD335-6D8E-486A-8F5F-DFC7325903FF}" type="slidenum">
              <a:rPr lang="en-US" smtClean="0"/>
              <a:t>3</a:t>
            </a:fld>
            <a:endParaRPr lang="en-US"/>
          </a:p>
        </p:txBody>
      </p:sp>
    </p:spTree>
    <p:extLst>
      <p:ext uri="{BB962C8B-B14F-4D97-AF65-F5344CB8AC3E}">
        <p14:creationId xmlns:p14="http://schemas.microsoft.com/office/powerpoint/2010/main" val="306944131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00" kern="1200">
                <a:solidFill>
                  <a:schemeClr val="tx1"/>
                </a:solidFill>
                <a:effectLst/>
                <a:latin typeface="+mn-lt"/>
                <a:ea typeface="+mn-ea"/>
                <a:cs typeface="+mn-cs"/>
              </a:rPr>
              <a:t>Various health data points are tracked for some individuals served by ISK, depending on program enrollment and other eligibility factors. Some health data tracking was newly implemented with the CCBHC and some was expanded or more consistently emphasized this year.</a:t>
            </a:r>
          </a:p>
          <a:p>
            <a:endParaRPr lang="en-US"/>
          </a:p>
        </p:txBody>
      </p:sp>
      <p:sp>
        <p:nvSpPr>
          <p:cNvPr id="4" name="Slide Number Placeholder 3"/>
          <p:cNvSpPr>
            <a:spLocks noGrp="1"/>
          </p:cNvSpPr>
          <p:nvPr>
            <p:ph type="sldNum" sz="quarter" idx="5"/>
          </p:nvPr>
        </p:nvSpPr>
        <p:spPr/>
        <p:txBody>
          <a:bodyPr/>
          <a:lstStyle/>
          <a:p>
            <a:fld id="{32674CE4-FBD8-4481-AEFB-CA53E599A745}" type="slidenum">
              <a:rPr lang="en-US" smtClean="0"/>
              <a:t>9</a:t>
            </a:fld>
            <a:endParaRPr lang="en-US"/>
          </a:p>
        </p:txBody>
      </p:sp>
    </p:spTree>
    <p:extLst>
      <p:ext uri="{BB962C8B-B14F-4D97-AF65-F5344CB8AC3E}">
        <p14:creationId xmlns:p14="http://schemas.microsoft.com/office/powerpoint/2010/main" val="408221895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00" kern="1200">
                <a:solidFill>
                  <a:schemeClr val="tx1"/>
                </a:solidFill>
                <a:effectLst/>
                <a:latin typeface="+mn-lt"/>
                <a:ea typeface="+mn-ea"/>
                <a:cs typeface="+mn-cs"/>
              </a:rPr>
              <a:t>Various health data points are tracked for some individuals served by ISK, depending on program enrollment and other eligibility factors. Some health data tracking was newly implemented with the CCBHC and some was expanded or more consistently emphasized this year.</a:t>
            </a:r>
          </a:p>
          <a:p>
            <a:endParaRPr lang="en-US"/>
          </a:p>
        </p:txBody>
      </p:sp>
      <p:sp>
        <p:nvSpPr>
          <p:cNvPr id="4" name="Slide Number Placeholder 3"/>
          <p:cNvSpPr>
            <a:spLocks noGrp="1"/>
          </p:cNvSpPr>
          <p:nvPr>
            <p:ph type="sldNum" sz="quarter" idx="5"/>
          </p:nvPr>
        </p:nvSpPr>
        <p:spPr/>
        <p:txBody>
          <a:bodyPr/>
          <a:lstStyle/>
          <a:p>
            <a:fld id="{32674CE4-FBD8-4481-AEFB-CA53E599A745}" type="slidenum">
              <a:rPr lang="en-US" smtClean="0"/>
              <a:t>10</a:t>
            </a:fld>
            <a:endParaRPr lang="en-US"/>
          </a:p>
        </p:txBody>
      </p:sp>
    </p:spTree>
    <p:extLst>
      <p:ext uri="{BB962C8B-B14F-4D97-AF65-F5344CB8AC3E}">
        <p14:creationId xmlns:p14="http://schemas.microsoft.com/office/powerpoint/2010/main" val="158292061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00" kern="1200">
                <a:solidFill>
                  <a:schemeClr val="tx1"/>
                </a:solidFill>
                <a:effectLst/>
                <a:latin typeface="+mn-lt"/>
                <a:ea typeface="+mn-ea"/>
                <a:cs typeface="+mn-cs"/>
              </a:rPr>
              <a:t>Various health data points are tracked for some individuals served by ISK, depending on program enrollment and other eligibility factors. Some health data tracking was newly implemented with the CCBHC and some was expanded or more consistently emphasized this year.</a:t>
            </a:r>
          </a:p>
          <a:p>
            <a:endParaRPr lang="en-US"/>
          </a:p>
        </p:txBody>
      </p:sp>
      <p:sp>
        <p:nvSpPr>
          <p:cNvPr id="4" name="Slide Number Placeholder 3"/>
          <p:cNvSpPr>
            <a:spLocks noGrp="1"/>
          </p:cNvSpPr>
          <p:nvPr>
            <p:ph type="sldNum" sz="quarter" idx="5"/>
          </p:nvPr>
        </p:nvSpPr>
        <p:spPr/>
        <p:txBody>
          <a:bodyPr/>
          <a:lstStyle/>
          <a:p>
            <a:fld id="{32674CE4-FBD8-4481-AEFB-CA53E599A745}" type="slidenum">
              <a:rPr lang="en-US" smtClean="0"/>
              <a:t>11</a:t>
            </a:fld>
            <a:endParaRPr lang="en-US"/>
          </a:p>
        </p:txBody>
      </p:sp>
    </p:spTree>
    <p:extLst>
      <p:ext uri="{BB962C8B-B14F-4D97-AF65-F5344CB8AC3E}">
        <p14:creationId xmlns:p14="http://schemas.microsoft.com/office/powerpoint/2010/main" val="294382044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00" kern="1200">
                <a:solidFill>
                  <a:schemeClr val="tx1"/>
                </a:solidFill>
                <a:effectLst/>
                <a:latin typeface="+mn-lt"/>
                <a:ea typeface="+mn-ea"/>
                <a:cs typeface="+mn-cs"/>
              </a:rPr>
              <a:t>Various health data points are tracked for some individuals served by ISK, depending on program enrollment and other eligibility factors. Some health data tracking was newly implemented with the CCBHC and some was expanded or more consistently emphasized this year.</a:t>
            </a:r>
          </a:p>
          <a:p>
            <a:endParaRPr lang="en-US"/>
          </a:p>
        </p:txBody>
      </p:sp>
      <p:sp>
        <p:nvSpPr>
          <p:cNvPr id="4" name="Slide Number Placeholder 3"/>
          <p:cNvSpPr>
            <a:spLocks noGrp="1"/>
          </p:cNvSpPr>
          <p:nvPr>
            <p:ph type="sldNum" sz="quarter" idx="5"/>
          </p:nvPr>
        </p:nvSpPr>
        <p:spPr/>
        <p:txBody>
          <a:bodyPr/>
          <a:lstStyle/>
          <a:p>
            <a:fld id="{32674CE4-FBD8-4481-AEFB-CA53E599A745}" type="slidenum">
              <a:rPr lang="en-US" smtClean="0"/>
              <a:t>12</a:t>
            </a:fld>
            <a:endParaRPr lang="en-US"/>
          </a:p>
        </p:txBody>
      </p:sp>
    </p:spTree>
    <p:extLst>
      <p:ext uri="{BB962C8B-B14F-4D97-AF65-F5344CB8AC3E}">
        <p14:creationId xmlns:p14="http://schemas.microsoft.com/office/powerpoint/2010/main" val="115632611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Red indicates a decrease in score compared to last FY survey for % in agreement. The difference between last FY survey and this survey was -2.46% overall for % in agreement </a:t>
            </a:r>
          </a:p>
        </p:txBody>
      </p:sp>
      <p:sp>
        <p:nvSpPr>
          <p:cNvPr id="4" name="Slide Number Placeholder 3"/>
          <p:cNvSpPr>
            <a:spLocks noGrp="1"/>
          </p:cNvSpPr>
          <p:nvPr>
            <p:ph type="sldNum" sz="quarter" idx="5"/>
          </p:nvPr>
        </p:nvSpPr>
        <p:spPr/>
        <p:txBody>
          <a:bodyPr/>
          <a:lstStyle/>
          <a:p>
            <a:fld id="{32674CE4-FBD8-4481-AEFB-CA53E599A745}" type="slidenum">
              <a:rPr lang="en-US" smtClean="0"/>
              <a:t>14</a:t>
            </a:fld>
            <a:endParaRPr lang="en-US"/>
          </a:p>
        </p:txBody>
      </p:sp>
    </p:spTree>
    <p:extLst>
      <p:ext uri="{BB962C8B-B14F-4D97-AF65-F5344CB8AC3E}">
        <p14:creationId xmlns:p14="http://schemas.microsoft.com/office/powerpoint/2010/main" val="229519429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9" name="Rectangle 18"/>
          <p:cNvSpPr/>
          <p:nvPr/>
        </p:nvSpPr>
        <p:spPr>
          <a:xfrm>
            <a:off x="0" y="0"/>
            <a:ext cx="12192000" cy="3701700"/>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p:nvSpPr>
          <p:cNvPr id="23" name="Rectangle 22"/>
          <p:cNvSpPr/>
          <p:nvPr/>
        </p:nvSpPr>
        <p:spPr>
          <a:xfrm flipV="1">
            <a:off x="7213577" y="3810001"/>
            <a:ext cx="4978425"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p:nvSpPr>
          <p:cNvPr id="24" name="Rectangle 23"/>
          <p:cNvSpPr/>
          <p:nvPr/>
        </p:nvSpPr>
        <p:spPr>
          <a:xfrm flipV="1">
            <a:off x="7213601" y="3897010"/>
            <a:ext cx="4978401" cy="192024"/>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p:nvSpPr>
          <p:cNvPr id="25" name="Rectangle 24"/>
          <p:cNvSpPr/>
          <p:nvPr/>
        </p:nvSpPr>
        <p:spPr>
          <a:xfrm flipV="1">
            <a:off x="7213601" y="4115167"/>
            <a:ext cx="4978401"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p:nvSpPr>
          <p:cNvPr id="26" name="Rectangle 25"/>
          <p:cNvSpPr/>
          <p:nvPr/>
        </p:nvSpPr>
        <p:spPr>
          <a:xfrm flipV="1">
            <a:off x="7213600" y="4164403"/>
            <a:ext cx="2621280" cy="18288"/>
          </a:xfrm>
          <a:prstGeom prst="rect">
            <a:avLst/>
          </a:prstGeom>
          <a:solidFill>
            <a:schemeClr val="accent2">
              <a:alpha val="6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p:nvSpPr>
          <p:cNvPr id="27" name="Rectangle 26"/>
          <p:cNvSpPr/>
          <p:nvPr/>
        </p:nvSpPr>
        <p:spPr>
          <a:xfrm flipV="1">
            <a:off x="7213600" y="4199572"/>
            <a:ext cx="2621280"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useBgFill="1">
        <p:nvSpPr>
          <p:cNvPr id="30" name="Rounded Rectangle 29"/>
          <p:cNvSpPr/>
          <p:nvPr/>
        </p:nvSpPr>
        <p:spPr bwMode="white">
          <a:xfrm>
            <a:off x="7213600" y="3962400"/>
            <a:ext cx="408432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useBgFill="1">
        <p:nvSpPr>
          <p:cNvPr id="31" name="Rounded Rectangle 30"/>
          <p:cNvSpPr/>
          <p:nvPr/>
        </p:nvSpPr>
        <p:spPr bwMode="white">
          <a:xfrm>
            <a:off x="9835343" y="4060983"/>
            <a:ext cx="21336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p:nvSpPr>
          <p:cNvPr id="7" name="Rectangle 6"/>
          <p:cNvSpPr/>
          <p:nvPr/>
        </p:nvSpPr>
        <p:spPr>
          <a:xfrm>
            <a:off x="1" y="3649662"/>
            <a:ext cx="12192000" cy="244170"/>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p:nvSpPr>
          <p:cNvPr id="10" name="Rectangle 9"/>
          <p:cNvSpPr/>
          <p:nvPr/>
        </p:nvSpPr>
        <p:spPr>
          <a:xfrm>
            <a:off x="1" y="3675528"/>
            <a:ext cx="12192001" cy="14067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p:nvSpPr>
          <p:cNvPr id="11" name="Rectangle 10"/>
          <p:cNvSpPr/>
          <p:nvPr/>
        </p:nvSpPr>
        <p:spPr>
          <a:xfrm flipV="1">
            <a:off x="8552068" y="3643090"/>
            <a:ext cx="3639933" cy="248432"/>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p:nvSpPr>
          <p:cNvPr id="8" name="Title 7"/>
          <p:cNvSpPr>
            <a:spLocks noGrp="1"/>
          </p:cNvSpPr>
          <p:nvPr>
            <p:ph type="ctrTitle"/>
          </p:nvPr>
        </p:nvSpPr>
        <p:spPr>
          <a:xfrm>
            <a:off x="609600" y="2389009"/>
            <a:ext cx="11277600" cy="1470025"/>
          </a:xfrm>
        </p:spPr>
        <p:txBody>
          <a:bodyPr anchor="b"/>
          <a:lstStyle>
            <a:lvl1pPr>
              <a:defRPr sz="4400">
                <a:solidFill>
                  <a:schemeClr val="bg1"/>
                </a:solidFill>
              </a:defRPr>
            </a:lvl1pPr>
          </a:lstStyle>
          <a:p>
            <a:r>
              <a:rPr kumimoji="0" lang="en-US"/>
              <a:t>Click to edit Master title style</a:t>
            </a:r>
          </a:p>
        </p:txBody>
      </p:sp>
      <p:sp>
        <p:nvSpPr>
          <p:cNvPr id="9" name="Subtitle 8"/>
          <p:cNvSpPr>
            <a:spLocks noGrp="1"/>
          </p:cNvSpPr>
          <p:nvPr>
            <p:ph type="subTitle" idx="1"/>
          </p:nvPr>
        </p:nvSpPr>
        <p:spPr>
          <a:xfrm>
            <a:off x="609600" y="3899938"/>
            <a:ext cx="6604000" cy="1752600"/>
          </a:xfrm>
        </p:spPr>
        <p:txBody>
          <a:bodyPr/>
          <a:lstStyle>
            <a:lvl1pPr marL="64008" indent="0" algn="l">
              <a:buNone/>
              <a:defRPr sz="24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17" name="Footer Placeholder 16"/>
          <p:cNvSpPr>
            <a:spLocks noGrp="1"/>
          </p:cNvSpPr>
          <p:nvPr>
            <p:ph type="ftr" sz="quarter" idx="11"/>
          </p:nvPr>
        </p:nvSpPr>
        <p:spPr>
          <a:xfrm>
            <a:off x="7265116" y="4205288"/>
            <a:ext cx="1727200" cy="457200"/>
          </a:xfrm>
        </p:spPr>
        <p:txBody>
          <a:bodyPr/>
          <a:lstStyle>
            <a:lvl1pPr>
              <a:defRPr>
                <a:solidFill>
                  <a:schemeClr val="accent2">
                    <a:lumMod val="75000"/>
                  </a:schemeClr>
                </a:solidFill>
              </a:defRPr>
            </a:lvl1pPr>
          </a:lstStyle>
          <a:p>
            <a:r>
              <a:rPr lang="en-US"/>
              <a:t>Add a footer</a:t>
            </a:r>
          </a:p>
        </p:txBody>
      </p:sp>
      <p:sp>
        <p:nvSpPr>
          <p:cNvPr id="28" name="Date Placeholder 27"/>
          <p:cNvSpPr>
            <a:spLocks noGrp="1"/>
          </p:cNvSpPr>
          <p:nvPr>
            <p:ph type="dt" sz="half" idx="10"/>
          </p:nvPr>
        </p:nvSpPr>
        <p:spPr>
          <a:xfrm>
            <a:off x="9043832" y="4206240"/>
            <a:ext cx="1280160" cy="457200"/>
          </a:xfrm>
        </p:spPr>
        <p:txBody>
          <a:bodyPr/>
          <a:lstStyle>
            <a:lvl1pPr>
              <a:defRPr>
                <a:solidFill>
                  <a:schemeClr val="accent2">
                    <a:lumMod val="75000"/>
                  </a:schemeClr>
                </a:solidFill>
              </a:defRPr>
            </a:lvl1pPr>
          </a:lstStyle>
          <a:p>
            <a:fld id="{4E708F12-96AD-4ED4-8132-A78F5E42C1F5}" type="datetime1">
              <a:rPr lang="en-US" smtClean="0"/>
              <a:pPr/>
              <a:t>7/27/2025</a:t>
            </a:fld>
            <a:endParaRPr lang="en-US"/>
          </a:p>
        </p:txBody>
      </p:sp>
      <p:sp>
        <p:nvSpPr>
          <p:cNvPr id="29" name="Slide Number Placeholder 28"/>
          <p:cNvSpPr>
            <a:spLocks noGrp="1"/>
          </p:cNvSpPr>
          <p:nvPr>
            <p:ph type="sldNum" sz="quarter" idx="12"/>
          </p:nvPr>
        </p:nvSpPr>
        <p:spPr>
          <a:xfrm>
            <a:off x="11093451" y="1136"/>
            <a:ext cx="996949" cy="365760"/>
          </a:xfrm>
        </p:spPr>
        <p:txBody>
          <a:bodyPr/>
          <a:lstStyle>
            <a:lvl1pPr algn="r">
              <a:defRPr sz="1800">
                <a:solidFill>
                  <a:schemeClr val="bg1"/>
                </a:solidFill>
              </a:defRPr>
            </a:lvl1pPr>
          </a:lstStyle>
          <a:p>
            <a:fld id="{401CF334-2D5C-4859-84A6-CA7E6E43FAEB}" type="slidenum">
              <a:rPr lang="en-US" smtClean="0"/>
              <a:t>‹#›</a:t>
            </a:fld>
            <a:endParaRPr lang="en-US"/>
          </a:p>
        </p:txBody>
      </p:sp>
    </p:spTree>
    <p:extLst>
      <p:ext uri="{BB962C8B-B14F-4D97-AF65-F5344CB8AC3E}">
        <p14:creationId xmlns:p14="http://schemas.microsoft.com/office/powerpoint/2010/main" val="360115218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lvl1pPr>
              <a:defRPr/>
            </a:lvl1pPr>
            <a:lvl5pPr>
              <a:defRPr/>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Footer Placeholder 4"/>
          <p:cNvSpPr>
            <a:spLocks noGrp="1"/>
          </p:cNvSpPr>
          <p:nvPr>
            <p:ph type="ftr" sz="quarter" idx="11"/>
          </p:nvPr>
        </p:nvSpPr>
        <p:spPr/>
        <p:txBody>
          <a:bodyPr/>
          <a:lstStyle/>
          <a:p>
            <a:r>
              <a:rPr lang="en-US"/>
              <a:t>Add a footer</a:t>
            </a:r>
          </a:p>
        </p:txBody>
      </p:sp>
      <p:sp>
        <p:nvSpPr>
          <p:cNvPr id="4" name="Date Placeholder 3"/>
          <p:cNvSpPr>
            <a:spLocks noGrp="1"/>
          </p:cNvSpPr>
          <p:nvPr>
            <p:ph type="dt" sz="half" idx="10"/>
          </p:nvPr>
        </p:nvSpPr>
        <p:spPr/>
        <p:txBody>
          <a:bodyPr/>
          <a:lstStyle/>
          <a:p>
            <a:fld id="{7B7FA170-8299-44AD-AEEF-FC686C3D7804}" type="datetime1">
              <a:rPr lang="en-US" smtClean="0"/>
              <a:t>7/27/2025</a:t>
            </a:fld>
            <a:endParaRPr lang="en-US"/>
          </a:p>
        </p:txBody>
      </p:sp>
      <p:sp>
        <p:nvSpPr>
          <p:cNvPr id="6" name="Slide Number Placeholder 5"/>
          <p:cNvSpPr>
            <a:spLocks noGrp="1"/>
          </p:cNvSpPr>
          <p:nvPr>
            <p:ph type="sldNum" sz="quarter" idx="12"/>
          </p:nvPr>
        </p:nvSpPr>
        <p:spPr/>
        <p:txBody>
          <a:bodyPr/>
          <a:lstStyle/>
          <a:p>
            <a:fld id="{401CF334-2D5C-4859-84A6-CA7E6E43FAEB}" type="slidenum">
              <a:rPr lang="en-US" smtClean="0"/>
              <a:t>‹#›</a:t>
            </a:fld>
            <a:endParaRPr lang="en-US"/>
          </a:p>
        </p:txBody>
      </p:sp>
    </p:spTree>
    <p:extLst>
      <p:ext uri="{BB962C8B-B14F-4D97-AF65-F5344CB8AC3E}">
        <p14:creationId xmlns:p14="http://schemas.microsoft.com/office/powerpoint/2010/main" val="346784421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hasCustomPrompt="1"/>
          </p:nvPr>
        </p:nvSpPr>
        <p:spPr>
          <a:xfrm>
            <a:off x="9042400" y="1143000"/>
            <a:ext cx="2540000" cy="5448300"/>
          </a:xfrm>
        </p:spPr>
        <p:txBody>
          <a:bodyPr vert="eaVert"/>
          <a:lstStyle>
            <a:lvl1pPr>
              <a:defRPr/>
            </a:lvl1pPr>
          </a:lstStyle>
          <a:p>
            <a:r>
              <a:rPr kumimoji="0" lang="en-US"/>
              <a:t>Edit Master title style</a:t>
            </a:r>
          </a:p>
        </p:txBody>
      </p:sp>
      <p:sp>
        <p:nvSpPr>
          <p:cNvPr id="3" name="Vertical Text Placeholder 2"/>
          <p:cNvSpPr>
            <a:spLocks noGrp="1"/>
          </p:cNvSpPr>
          <p:nvPr>
            <p:ph type="body" orient="vert" idx="1" hasCustomPrompt="1"/>
          </p:nvPr>
        </p:nvSpPr>
        <p:spPr>
          <a:xfrm>
            <a:off x="609600" y="1143000"/>
            <a:ext cx="8331200" cy="5448300"/>
          </a:xfrm>
        </p:spPr>
        <p:txBody>
          <a:bodyPr vert="eaVert"/>
          <a:lstStyle>
            <a:lvl5pPr>
              <a:defRPr/>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Footer Placeholder 4"/>
          <p:cNvSpPr>
            <a:spLocks noGrp="1"/>
          </p:cNvSpPr>
          <p:nvPr>
            <p:ph type="ftr" sz="quarter" idx="11"/>
          </p:nvPr>
        </p:nvSpPr>
        <p:spPr/>
        <p:txBody>
          <a:bodyPr/>
          <a:lstStyle/>
          <a:p>
            <a:r>
              <a:rPr lang="en-US"/>
              <a:t>Add a footer</a:t>
            </a:r>
          </a:p>
        </p:txBody>
      </p:sp>
      <p:sp>
        <p:nvSpPr>
          <p:cNvPr id="4" name="Date Placeholder 3"/>
          <p:cNvSpPr>
            <a:spLocks noGrp="1"/>
          </p:cNvSpPr>
          <p:nvPr>
            <p:ph type="dt" sz="half" idx="10"/>
          </p:nvPr>
        </p:nvSpPr>
        <p:spPr/>
        <p:txBody>
          <a:bodyPr/>
          <a:lstStyle/>
          <a:p>
            <a:fld id="{2231763A-68EC-4ECD-9620-D9FE9CDDD622}" type="datetime1">
              <a:rPr lang="en-US" smtClean="0"/>
              <a:t>7/27/2025</a:t>
            </a:fld>
            <a:endParaRPr lang="en-US"/>
          </a:p>
        </p:txBody>
      </p:sp>
      <p:sp>
        <p:nvSpPr>
          <p:cNvPr id="6" name="Slide Number Placeholder 5"/>
          <p:cNvSpPr>
            <a:spLocks noGrp="1"/>
          </p:cNvSpPr>
          <p:nvPr>
            <p:ph type="sldNum" sz="quarter" idx="12"/>
          </p:nvPr>
        </p:nvSpPr>
        <p:spPr/>
        <p:txBody>
          <a:bodyPr/>
          <a:lstStyle/>
          <a:p>
            <a:fld id="{401CF334-2D5C-4859-84A6-CA7E6E43FAEB}" type="slidenum">
              <a:rPr lang="en-US" smtClean="0"/>
              <a:t>‹#›</a:t>
            </a:fld>
            <a:endParaRPr lang="en-US"/>
          </a:p>
        </p:txBody>
      </p:sp>
    </p:spTree>
    <p:extLst>
      <p:ext uri="{BB962C8B-B14F-4D97-AF65-F5344CB8AC3E}">
        <p14:creationId xmlns:p14="http://schemas.microsoft.com/office/powerpoint/2010/main" val="297808836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lvl1pPr>
              <a:defRPr/>
            </a:lvl1pPr>
            <a:lvl5pPr>
              <a:defRPr/>
            </a:lvl5pPr>
            <a:lvl6pPr>
              <a:defRPr/>
            </a:lvl6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Footer Placeholder 4"/>
          <p:cNvSpPr>
            <a:spLocks noGrp="1"/>
          </p:cNvSpPr>
          <p:nvPr>
            <p:ph type="ftr" sz="quarter" idx="11"/>
          </p:nvPr>
        </p:nvSpPr>
        <p:spPr/>
        <p:txBody>
          <a:bodyPr/>
          <a:lstStyle/>
          <a:p>
            <a:r>
              <a:rPr lang="en-US"/>
              <a:t>Add a footer</a:t>
            </a:r>
          </a:p>
        </p:txBody>
      </p:sp>
      <p:sp>
        <p:nvSpPr>
          <p:cNvPr id="4" name="Date Placeholder 3"/>
          <p:cNvSpPr>
            <a:spLocks noGrp="1"/>
          </p:cNvSpPr>
          <p:nvPr>
            <p:ph type="dt" sz="half" idx="10"/>
          </p:nvPr>
        </p:nvSpPr>
        <p:spPr/>
        <p:txBody>
          <a:bodyPr/>
          <a:lstStyle/>
          <a:p>
            <a:fld id="{7B98BEDD-6160-49BB-B372-861DE7DE9BA5}" type="datetime1">
              <a:rPr lang="en-US" smtClean="0"/>
              <a:t>7/27/2025</a:t>
            </a:fld>
            <a:endParaRPr lang="en-US"/>
          </a:p>
        </p:txBody>
      </p:sp>
      <p:sp>
        <p:nvSpPr>
          <p:cNvPr id="6" name="Slide Number Placeholder 5"/>
          <p:cNvSpPr>
            <a:spLocks noGrp="1"/>
          </p:cNvSpPr>
          <p:nvPr>
            <p:ph type="sldNum" sz="quarter" idx="12"/>
          </p:nvPr>
        </p:nvSpPr>
        <p:spPr/>
        <p:txBody>
          <a:bodyPr/>
          <a:lstStyle/>
          <a:p>
            <a:fld id="{401CF334-2D5C-4859-84A6-CA7E6E43FAEB}" type="slidenum">
              <a:rPr lang="en-US" smtClean="0"/>
              <a:t>‹#›</a:t>
            </a:fld>
            <a:endParaRPr lang="en-US"/>
          </a:p>
        </p:txBody>
      </p:sp>
    </p:spTree>
    <p:extLst>
      <p:ext uri="{BB962C8B-B14F-4D97-AF65-F5344CB8AC3E}">
        <p14:creationId xmlns:p14="http://schemas.microsoft.com/office/powerpoint/2010/main" val="359430316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1968322"/>
            <a:ext cx="10363200" cy="1362075"/>
          </a:xfrm>
        </p:spPr>
        <p:txBody>
          <a:bodyPr anchor="b">
            <a:noAutofit/>
          </a:bodyPr>
          <a:lstStyle>
            <a:lvl1pPr algn="l">
              <a:buNone/>
              <a:defRPr sz="4300" b="1" cap="none" baseline="0">
                <a:ln w="12700">
                  <a:solidFill>
                    <a:schemeClr val="accent2">
                      <a:shade val="90000"/>
                      <a:satMod val="150000"/>
                    </a:schemeClr>
                  </a:solidFill>
                </a:ln>
                <a:solidFill>
                  <a:schemeClr val="accent2"/>
                </a:solidFill>
                <a:effectLst/>
              </a:defRPr>
            </a:lvl1pPr>
          </a:lstStyle>
          <a:p>
            <a:r>
              <a:rPr kumimoji="0" lang="en-US"/>
              <a:t>Click to edit Master title style</a:t>
            </a:r>
          </a:p>
        </p:txBody>
      </p:sp>
      <p:sp>
        <p:nvSpPr>
          <p:cNvPr id="3" name="Text Placeholder 2"/>
          <p:cNvSpPr>
            <a:spLocks noGrp="1"/>
          </p:cNvSpPr>
          <p:nvPr>
            <p:ph type="body" idx="1"/>
          </p:nvPr>
        </p:nvSpPr>
        <p:spPr>
          <a:xfrm>
            <a:off x="963084" y="3367088"/>
            <a:ext cx="10363200" cy="1509712"/>
          </a:xfrm>
        </p:spPr>
        <p:txBody>
          <a:bodyPr anchor="t"/>
          <a:lstStyle>
            <a:lvl1pPr marL="45720" indent="0">
              <a:buNone/>
              <a:defRPr sz="2100" b="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5" name="Footer Placeholder 4"/>
          <p:cNvSpPr>
            <a:spLocks noGrp="1"/>
          </p:cNvSpPr>
          <p:nvPr>
            <p:ph type="ftr" sz="quarter" idx="11"/>
          </p:nvPr>
        </p:nvSpPr>
        <p:spPr/>
        <p:txBody>
          <a:bodyPr/>
          <a:lstStyle/>
          <a:p>
            <a:r>
              <a:rPr lang="en-US"/>
              <a:t>Add a footer</a:t>
            </a:r>
          </a:p>
        </p:txBody>
      </p:sp>
      <p:sp>
        <p:nvSpPr>
          <p:cNvPr id="4" name="Date Placeholder 3"/>
          <p:cNvSpPr>
            <a:spLocks noGrp="1"/>
          </p:cNvSpPr>
          <p:nvPr>
            <p:ph type="dt" sz="half" idx="10"/>
          </p:nvPr>
        </p:nvSpPr>
        <p:spPr/>
        <p:txBody>
          <a:bodyPr/>
          <a:lstStyle/>
          <a:p>
            <a:fld id="{0AAE819F-B7FD-4B29-8F66-9E318144BC2A}" type="datetime1">
              <a:rPr lang="en-US" smtClean="0"/>
              <a:t>7/27/2025</a:t>
            </a:fld>
            <a:endParaRPr lang="en-US"/>
          </a:p>
        </p:txBody>
      </p:sp>
      <p:sp>
        <p:nvSpPr>
          <p:cNvPr id="6" name="Slide Number Placeholder 5"/>
          <p:cNvSpPr>
            <a:spLocks noGrp="1"/>
          </p:cNvSpPr>
          <p:nvPr>
            <p:ph type="sldNum" sz="quarter" idx="12"/>
          </p:nvPr>
        </p:nvSpPr>
        <p:spPr/>
        <p:txBody>
          <a:bodyPr/>
          <a:lstStyle/>
          <a:p>
            <a:fld id="{401CF334-2D5C-4859-84A6-CA7E6E43FAEB}" type="slidenum">
              <a:rPr lang="en-US" smtClean="0"/>
              <a:t>‹#›</a:t>
            </a:fld>
            <a:endParaRPr lang="en-US"/>
          </a:p>
        </p:txBody>
      </p:sp>
    </p:spTree>
    <p:extLst>
      <p:ext uri="{BB962C8B-B14F-4D97-AF65-F5344CB8AC3E}">
        <p14:creationId xmlns:p14="http://schemas.microsoft.com/office/powerpoint/2010/main" val="270512722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609600" y="2249425"/>
            <a:ext cx="5384800" cy="4341875"/>
          </a:xfrm>
        </p:spPr>
        <p:txBody>
          <a:bodyPr/>
          <a:lstStyle>
            <a:lvl1pPr>
              <a:defRPr sz="2000"/>
            </a:lvl1pPr>
            <a:lvl2pPr>
              <a:defRPr sz="1900"/>
            </a:lvl2pPr>
            <a:lvl3pPr>
              <a:defRPr sz="18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6197600" y="2249425"/>
            <a:ext cx="5384800" cy="4341875"/>
          </a:xfrm>
        </p:spPr>
        <p:txBody>
          <a:bodyPr/>
          <a:lstStyle>
            <a:lvl1pPr>
              <a:defRPr sz="2000"/>
            </a:lvl1pPr>
            <a:lvl2pPr>
              <a:defRPr sz="1900"/>
            </a:lvl2pPr>
            <a:lvl3pPr>
              <a:defRPr sz="18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Footer Placeholder 5"/>
          <p:cNvSpPr>
            <a:spLocks noGrp="1"/>
          </p:cNvSpPr>
          <p:nvPr>
            <p:ph type="ftr" sz="quarter" idx="11"/>
          </p:nvPr>
        </p:nvSpPr>
        <p:spPr/>
        <p:txBody>
          <a:bodyPr/>
          <a:lstStyle/>
          <a:p>
            <a:r>
              <a:rPr lang="en-US"/>
              <a:t>Add a footer</a:t>
            </a:r>
          </a:p>
        </p:txBody>
      </p:sp>
      <p:sp>
        <p:nvSpPr>
          <p:cNvPr id="5" name="Date Placeholder 4"/>
          <p:cNvSpPr>
            <a:spLocks noGrp="1"/>
          </p:cNvSpPr>
          <p:nvPr>
            <p:ph type="dt" sz="half" idx="10"/>
          </p:nvPr>
        </p:nvSpPr>
        <p:spPr/>
        <p:txBody>
          <a:bodyPr/>
          <a:lstStyle/>
          <a:p>
            <a:fld id="{D4CA159C-B6E0-4F10-9F4A-2FA57003B139}" type="datetime1">
              <a:rPr lang="en-US" smtClean="0"/>
              <a:t>7/27/2025</a:t>
            </a:fld>
            <a:endParaRPr lang="en-US"/>
          </a:p>
        </p:txBody>
      </p:sp>
      <p:sp>
        <p:nvSpPr>
          <p:cNvPr id="7" name="Slide Number Placeholder 6"/>
          <p:cNvSpPr>
            <a:spLocks noGrp="1"/>
          </p:cNvSpPr>
          <p:nvPr>
            <p:ph type="sldNum" sz="quarter" idx="12"/>
          </p:nvPr>
        </p:nvSpPr>
        <p:spPr/>
        <p:txBody>
          <a:bodyPr/>
          <a:lstStyle/>
          <a:p>
            <a:fld id="{401CF334-2D5C-4859-84A6-CA7E6E43FAEB}" type="slidenum">
              <a:rPr lang="en-US" smtClean="0"/>
              <a:t>‹#›</a:t>
            </a:fld>
            <a:endParaRPr lang="en-US"/>
          </a:p>
        </p:txBody>
      </p:sp>
    </p:spTree>
    <p:extLst>
      <p:ext uri="{BB962C8B-B14F-4D97-AF65-F5344CB8AC3E}">
        <p14:creationId xmlns:p14="http://schemas.microsoft.com/office/powerpoint/2010/main" val="344644516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0" orient="horz" pos="2160" userDrawn="1">
          <p15:clr>
            <a:srgbClr val="FBAE40"/>
          </p15:clr>
        </p15:guide>
        <p15:guide id="1" pos="3840" userDrawn="1">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08000" y="1143000"/>
            <a:ext cx="11176000" cy="1069848"/>
          </a:xfrm>
        </p:spPr>
        <p:txBody>
          <a:bodyPr anchor="ctr"/>
          <a:lstStyle>
            <a:lvl1pPr>
              <a:defRPr sz="4000" b="0" i="0" cap="none" baseline="0"/>
            </a:lvl1pPr>
          </a:lstStyle>
          <a:p>
            <a:r>
              <a:rPr kumimoji="0" lang="en-US"/>
              <a:t>Click to edit Master title style</a:t>
            </a:r>
          </a:p>
        </p:txBody>
      </p:sp>
      <p:sp>
        <p:nvSpPr>
          <p:cNvPr id="3" name="Text Placeholder 2"/>
          <p:cNvSpPr>
            <a:spLocks noGrp="1"/>
          </p:cNvSpPr>
          <p:nvPr>
            <p:ph type="body" idx="1"/>
          </p:nvPr>
        </p:nvSpPr>
        <p:spPr>
          <a:xfrm>
            <a:off x="508000" y="2244970"/>
            <a:ext cx="5388864" cy="457200"/>
          </a:xfrm>
          <a:solidFill>
            <a:schemeClr val="accent2">
              <a:lumMod val="60000"/>
              <a:lumOff val="4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508000" y="2708519"/>
            <a:ext cx="5388864"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Text Placeholder 3"/>
          <p:cNvSpPr>
            <a:spLocks noGrp="1"/>
          </p:cNvSpPr>
          <p:nvPr>
            <p:ph type="body" sz="half" idx="3"/>
          </p:nvPr>
        </p:nvSpPr>
        <p:spPr>
          <a:xfrm>
            <a:off x="6294968" y="2244970"/>
            <a:ext cx="5389033" cy="457200"/>
          </a:xfrm>
          <a:solidFill>
            <a:schemeClr val="accent2">
              <a:lumMod val="60000"/>
              <a:lumOff val="4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6" name="Content Placeholder 5"/>
          <p:cNvSpPr>
            <a:spLocks noGrp="1"/>
          </p:cNvSpPr>
          <p:nvPr>
            <p:ph sz="quarter" idx="4"/>
          </p:nvPr>
        </p:nvSpPr>
        <p:spPr>
          <a:xfrm>
            <a:off x="6291073" y="2708519"/>
            <a:ext cx="5389033"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28" name="Footer Placeholder 27"/>
          <p:cNvSpPr>
            <a:spLocks noGrp="1"/>
          </p:cNvSpPr>
          <p:nvPr>
            <p:ph type="ftr" sz="quarter" idx="12"/>
          </p:nvPr>
        </p:nvSpPr>
        <p:spPr/>
        <p:txBody>
          <a:bodyPr rtlCol="0"/>
          <a:lstStyle/>
          <a:p>
            <a:r>
              <a:rPr lang="en-US"/>
              <a:t>Add a footer</a:t>
            </a:r>
          </a:p>
        </p:txBody>
      </p:sp>
      <p:sp>
        <p:nvSpPr>
          <p:cNvPr id="26" name="Date Placeholder 25"/>
          <p:cNvSpPr>
            <a:spLocks noGrp="1"/>
          </p:cNvSpPr>
          <p:nvPr>
            <p:ph type="dt" sz="half" idx="10"/>
          </p:nvPr>
        </p:nvSpPr>
        <p:spPr/>
        <p:txBody>
          <a:bodyPr rtlCol="0"/>
          <a:lstStyle/>
          <a:p>
            <a:fld id="{8170CBBB-D1D1-4386-A5E9-07F3477B78F3}" type="datetime1">
              <a:rPr lang="en-US" smtClean="0"/>
              <a:t>7/27/2025</a:t>
            </a:fld>
            <a:endParaRPr lang="en-US"/>
          </a:p>
        </p:txBody>
      </p:sp>
      <p:sp>
        <p:nvSpPr>
          <p:cNvPr id="27" name="Slide Number Placeholder 26"/>
          <p:cNvSpPr>
            <a:spLocks noGrp="1"/>
          </p:cNvSpPr>
          <p:nvPr>
            <p:ph type="sldNum" sz="quarter" idx="11"/>
          </p:nvPr>
        </p:nvSpPr>
        <p:spPr/>
        <p:txBody>
          <a:bodyPr rtlCol="0"/>
          <a:lstStyle/>
          <a:p>
            <a:fld id="{401CF334-2D5C-4859-84A6-CA7E6E43FAEB}" type="slidenum">
              <a:rPr lang="en-US" smtClean="0"/>
              <a:t>‹#›</a:t>
            </a:fld>
            <a:endParaRPr lang="en-US"/>
          </a:p>
        </p:txBody>
      </p:sp>
    </p:spTree>
    <p:extLst>
      <p:ext uri="{BB962C8B-B14F-4D97-AF65-F5344CB8AC3E}">
        <p14:creationId xmlns:p14="http://schemas.microsoft.com/office/powerpoint/2010/main" val="37071659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600" y="1143000"/>
            <a:ext cx="10972800" cy="1069848"/>
          </a:xfrm>
        </p:spPr>
        <p:txBody>
          <a:bodyPr anchor="ctr"/>
          <a:lstStyle>
            <a:lvl1pPr>
              <a:defRPr sz="4000">
                <a:solidFill>
                  <a:schemeClr val="tx2"/>
                </a:solidFill>
              </a:defRPr>
            </a:lvl1pPr>
          </a:lstStyle>
          <a:p>
            <a:r>
              <a:rPr kumimoji="0" lang="en-US"/>
              <a:t>Click to edit Master title style</a:t>
            </a:r>
          </a:p>
        </p:txBody>
      </p:sp>
      <p:sp>
        <p:nvSpPr>
          <p:cNvPr id="4" name="Footer Placeholder 3"/>
          <p:cNvSpPr>
            <a:spLocks noGrp="1"/>
          </p:cNvSpPr>
          <p:nvPr>
            <p:ph type="ftr" sz="quarter" idx="11"/>
          </p:nvPr>
        </p:nvSpPr>
        <p:spPr>
          <a:xfrm>
            <a:off x="7010400" y="612648"/>
            <a:ext cx="1767840" cy="457200"/>
          </a:xfrm>
        </p:spPr>
        <p:txBody>
          <a:bodyPr/>
          <a:lstStyle/>
          <a:p>
            <a:r>
              <a:rPr lang="en-US"/>
              <a:t>Add a footer</a:t>
            </a:r>
          </a:p>
        </p:txBody>
      </p:sp>
      <p:sp>
        <p:nvSpPr>
          <p:cNvPr id="3" name="Date Placeholder 2"/>
          <p:cNvSpPr>
            <a:spLocks noGrp="1"/>
          </p:cNvSpPr>
          <p:nvPr>
            <p:ph type="dt" sz="half" idx="10"/>
          </p:nvPr>
        </p:nvSpPr>
        <p:spPr>
          <a:xfrm>
            <a:off x="8778240" y="612648"/>
            <a:ext cx="1276352" cy="457200"/>
          </a:xfrm>
        </p:spPr>
        <p:txBody>
          <a:bodyPr/>
          <a:lstStyle/>
          <a:p>
            <a:fld id="{9FA4CAD8-0EA7-4615-B69B-B2F199EF3A93}" type="datetime1">
              <a:rPr lang="en-US" smtClean="0"/>
              <a:t>7/27/2025</a:t>
            </a:fld>
            <a:endParaRPr lang="en-US"/>
          </a:p>
        </p:txBody>
      </p:sp>
      <p:sp>
        <p:nvSpPr>
          <p:cNvPr id="5" name="Slide Number Placeholder 4"/>
          <p:cNvSpPr>
            <a:spLocks noGrp="1"/>
          </p:cNvSpPr>
          <p:nvPr>
            <p:ph type="sldNum" sz="quarter" idx="12"/>
          </p:nvPr>
        </p:nvSpPr>
        <p:spPr>
          <a:xfrm>
            <a:off x="10899648" y="2272"/>
            <a:ext cx="1016000" cy="365760"/>
          </a:xfrm>
        </p:spPr>
        <p:txBody>
          <a:bodyPr/>
          <a:lstStyle/>
          <a:p>
            <a:fld id="{401CF334-2D5C-4859-84A6-CA7E6E43FAEB}" type="slidenum">
              <a:rPr lang="en-US" smtClean="0"/>
              <a:t>‹#›</a:t>
            </a:fld>
            <a:endParaRPr lang="en-US"/>
          </a:p>
        </p:txBody>
      </p:sp>
    </p:spTree>
    <p:extLst>
      <p:ext uri="{BB962C8B-B14F-4D97-AF65-F5344CB8AC3E}">
        <p14:creationId xmlns:p14="http://schemas.microsoft.com/office/powerpoint/2010/main" val="382195253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p:txBody>
          <a:bodyPr/>
          <a:lstStyle/>
          <a:p>
            <a:r>
              <a:rPr lang="en-US"/>
              <a:t>Add a footer</a:t>
            </a:r>
          </a:p>
        </p:txBody>
      </p:sp>
      <p:sp>
        <p:nvSpPr>
          <p:cNvPr id="2" name="Date Placeholder 1"/>
          <p:cNvSpPr>
            <a:spLocks noGrp="1"/>
          </p:cNvSpPr>
          <p:nvPr>
            <p:ph type="dt" sz="half" idx="10"/>
          </p:nvPr>
        </p:nvSpPr>
        <p:spPr/>
        <p:txBody>
          <a:bodyPr/>
          <a:lstStyle/>
          <a:p>
            <a:fld id="{B9234BD7-6953-492C-921B-E68B2D7F14C8}" type="datetime1">
              <a:rPr lang="en-US" smtClean="0"/>
              <a:t>7/27/2025</a:t>
            </a:fld>
            <a:endParaRPr lang="en-US"/>
          </a:p>
        </p:txBody>
      </p:sp>
      <p:sp>
        <p:nvSpPr>
          <p:cNvPr id="4" name="Slide Number Placeholder 3"/>
          <p:cNvSpPr>
            <a:spLocks noGrp="1"/>
          </p:cNvSpPr>
          <p:nvPr>
            <p:ph type="sldNum" sz="quarter" idx="12"/>
          </p:nvPr>
        </p:nvSpPr>
        <p:spPr/>
        <p:txBody>
          <a:bodyPr/>
          <a:lstStyle/>
          <a:p>
            <a:fld id="{401CF334-2D5C-4859-84A6-CA7E6E43FAEB}" type="slidenum">
              <a:rPr lang="en-US" smtClean="0"/>
              <a:t>‹#›</a:t>
            </a:fld>
            <a:endParaRPr lang="en-US"/>
          </a:p>
        </p:txBody>
      </p:sp>
    </p:spTree>
    <p:extLst>
      <p:ext uri="{BB962C8B-B14F-4D97-AF65-F5344CB8AC3E}">
        <p14:creationId xmlns:p14="http://schemas.microsoft.com/office/powerpoint/2010/main" val="113569515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7137995" y="1101970"/>
            <a:ext cx="4511040" cy="877824"/>
          </a:xfrm>
        </p:spPr>
        <p:txBody>
          <a:bodyPr anchor="b"/>
          <a:lstStyle>
            <a:lvl1pPr algn="l">
              <a:buNone/>
              <a:defRPr sz="1800" b="1"/>
            </a:lvl1pPr>
          </a:lstStyle>
          <a:p>
            <a:r>
              <a:rPr kumimoji="0" lang="en-US"/>
              <a:t>Edit Master title style</a:t>
            </a:r>
          </a:p>
        </p:txBody>
      </p:sp>
      <p:sp>
        <p:nvSpPr>
          <p:cNvPr id="4" name="Content Placeholder 3"/>
          <p:cNvSpPr>
            <a:spLocks noGrp="1"/>
          </p:cNvSpPr>
          <p:nvPr>
            <p:ph sz="half" idx="1"/>
          </p:nvPr>
        </p:nvSpPr>
        <p:spPr>
          <a:xfrm>
            <a:off x="203200" y="776287"/>
            <a:ext cx="6803136" cy="5805083"/>
          </a:xfrm>
        </p:spPr>
        <p:txBody>
          <a:bodyPr/>
          <a:lstStyle>
            <a:lvl1pPr>
              <a:defRPr sz="3200"/>
            </a:lvl1pPr>
            <a:lvl2pPr>
              <a:defRPr sz="2800"/>
            </a:lvl2pPr>
            <a:lvl3pPr>
              <a:defRPr sz="2400"/>
            </a:lvl3pPr>
            <a:lvl4pPr>
              <a:defRPr sz="2000"/>
            </a:lvl4pPr>
            <a:lvl5pPr>
              <a:defRPr sz="20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3" name="Text Placeholder 2"/>
          <p:cNvSpPr>
            <a:spLocks noGrp="1"/>
          </p:cNvSpPr>
          <p:nvPr>
            <p:ph type="body" idx="2"/>
          </p:nvPr>
        </p:nvSpPr>
        <p:spPr>
          <a:xfrm>
            <a:off x="7137995" y="2010727"/>
            <a:ext cx="4511040" cy="4580573"/>
          </a:xfrm>
        </p:spPr>
        <p:txBody>
          <a:bodyPr/>
          <a:lstStyle>
            <a:lvl1pPr marL="9144"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6" name="Footer Placeholder 5"/>
          <p:cNvSpPr>
            <a:spLocks noGrp="1"/>
          </p:cNvSpPr>
          <p:nvPr>
            <p:ph type="ftr" sz="quarter" idx="11"/>
          </p:nvPr>
        </p:nvSpPr>
        <p:spPr/>
        <p:txBody>
          <a:bodyPr/>
          <a:lstStyle/>
          <a:p>
            <a:r>
              <a:rPr lang="en-US"/>
              <a:t>Add a footer</a:t>
            </a:r>
          </a:p>
        </p:txBody>
      </p:sp>
      <p:sp>
        <p:nvSpPr>
          <p:cNvPr id="5" name="Date Placeholder 4"/>
          <p:cNvSpPr>
            <a:spLocks noGrp="1"/>
          </p:cNvSpPr>
          <p:nvPr>
            <p:ph type="dt" sz="half" idx="10"/>
          </p:nvPr>
        </p:nvSpPr>
        <p:spPr/>
        <p:txBody>
          <a:bodyPr/>
          <a:lstStyle/>
          <a:p>
            <a:fld id="{35A17D9B-D4D3-4E23-88DF-2E354FA43196}" type="datetime1">
              <a:rPr lang="en-US" smtClean="0"/>
              <a:t>7/27/2025</a:t>
            </a:fld>
            <a:endParaRPr lang="en-US"/>
          </a:p>
        </p:txBody>
      </p:sp>
      <p:sp>
        <p:nvSpPr>
          <p:cNvPr id="7" name="Slide Number Placeholder 6"/>
          <p:cNvSpPr>
            <a:spLocks noGrp="1"/>
          </p:cNvSpPr>
          <p:nvPr>
            <p:ph type="sldNum" sz="quarter" idx="12"/>
          </p:nvPr>
        </p:nvSpPr>
        <p:spPr/>
        <p:txBody>
          <a:bodyPr/>
          <a:lstStyle/>
          <a:p>
            <a:fld id="{401CF334-2D5C-4859-84A6-CA7E6E43FAEB}" type="slidenum">
              <a:rPr lang="en-US" smtClean="0"/>
              <a:t>‹#›</a:t>
            </a:fld>
            <a:endParaRPr lang="en-US"/>
          </a:p>
        </p:txBody>
      </p:sp>
    </p:spTree>
    <p:extLst>
      <p:ext uri="{BB962C8B-B14F-4D97-AF65-F5344CB8AC3E}">
        <p14:creationId xmlns:p14="http://schemas.microsoft.com/office/powerpoint/2010/main" val="49868523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253913" y="1109161"/>
            <a:ext cx="782404" cy="4681637"/>
          </a:xfrm>
        </p:spPr>
        <p:txBody>
          <a:bodyPr vert="vert270" lIns="45720" tIns="0" rIns="45720" anchor="t"/>
          <a:lstStyle>
            <a:lvl1pPr algn="ctr">
              <a:buNone/>
              <a:defRPr sz="2000" b="1"/>
            </a:lvl1pPr>
          </a:lstStyle>
          <a:p>
            <a:r>
              <a:rPr kumimoji="0" lang="en-US"/>
              <a:t>Click to edit Master title style</a:t>
            </a:r>
          </a:p>
        </p:txBody>
      </p:sp>
      <p:sp>
        <p:nvSpPr>
          <p:cNvPr id="3" name="Picture Placeholder 2" descr="An empty placeholder to add an image. Click on the placeholder and select the image that you wish to add"/>
          <p:cNvSpPr>
            <a:spLocks noGrp="1"/>
          </p:cNvSpPr>
          <p:nvPr>
            <p:ph type="pic" idx="1"/>
          </p:nvPr>
        </p:nvSpPr>
        <p:spPr>
          <a:xfrm>
            <a:off x="538228" y="1143000"/>
            <a:ext cx="6096000" cy="4572000"/>
          </a:xfrm>
          <a:solidFill>
            <a:srgbClr val="EAEAEA"/>
          </a:solidFill>
          <a:ln w="50800">
            <a:solidFill>
              <a:srgbClr val="FFFFFF"/>
            </a:solidFill>
            <a:miter lim="800000"/>
          </a:ln>
          <a:effectLst>
            <a:outerShdw blurRad="57150" dist="31750" dir="4800000" algn="tl" rotWithShape="0">
              <a:srgbClr val="000000">
                <a:alpha val="25000"/>
              </a:srgbClr>
            </a:outerShdw>
          </a:effectLst>
          <a:scene3d>
            <a:camera prst="orthographicFront"/>
            <a:lightRig rig="twoPt" dir="t">
              <a:rot lat="0" lon="0" rev="7200000"/>
            </a:lightRig>
          </a:scene3d>
          <a:sp3d contourW="2540">
            <a:bevelT w="25400" h="19050"/>
            <a:contourClr>
              <a:srgbClr val="AEAEAE"/>
            </a:contourClr>
          </a:sp3d>
        </p:spPr>
        <p:txBody>
          <a:bodyPr/>
          <a:lstStyle>
            <a:lvl1pPr marL="0" indent="0">
              <a:buNone/>
              <a:defRPr sz="3200"/>
            </a:lvl1pPr>
          </a:lstStyle>
          <a:p>
            <a:r>
              <a:rPr kumimoji="0" lang="en-US"/>
              <a:t>Click icon to add picture</a:t>
            </a:r>
          </a:p>
        </p:txBody>
      </p:sp>
      <p:sp>
        <p:nvSpPr>
          <p:cNvPr id="4" name="Text Placeholder 3"/>
          <p:cNvSpPr>
            <a:spLocks noGrp="1"/>
          </p:cNvSpPr>
          <p:nvPr>
            <p:ph type="body" sz="half" idx="2"/>
          </p:nvPr>
        </p:nvSpPr>
        <p:spPr>
          <a:xfrm>
            <a:off x="8117924" y="3274309"/>
            <a:ext cx="3454400" cy="2516489"/>
          </a:xfrm>
        </p:spPr>
        <p:txBody>
          <a:bodyPr lIns="0" tIns="0" rIns="45720" anchor="t"/>
          <a:lstStyle>
            <a:lvl1pPr marL="0" indent="0">
              <a:lnSpc>
                <a:spcPct val="100000"/>
              </a:lnSpc>
              <a:spcBef>
                <a:spcPts val="0"/>
              </a:spcBef>
              <a:buFontTx/>
              <a:buNone/>
              <a:defRPr sz="13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a:t>Click to edit Master text styles</a:t>
            </a:r>
          </a:p>
        </p:txBody>
      </p:sp>
      <p:sp>
        <p:nvSpPr>
          <p:cNvPr id="6" name="Footer Placeholder 5"/>
          <p:cNvSpPr>
            <a:spLocks noGrp="1"/>
          </p:cNvSpPr>
          <p:nvPr>
            <p:ph type="ftr" sz="quarter" idx="11"/>
          </p:nvPr>
        </p:nvSpPr>
        <p:spPr/>
        <p:txBody>
          <a:bodyPr/>
          <a:lstStyle/>
          <a:p>
            <a:r>
              <a:rPr lang="en-US"/>
              <a:t>Add a footer</a:t>
            </a:r>
          </a:p>
        </p:txBody>
      </p:sp>
      <p:sp>
        <p:nvSpPr>
          <p:cNvPr id="5" name="Date Placeholder 4"/>
          <p:cNvSpPr>
            <a:spLocks noGrp="1"/>
          </p:cNvSpPr>
          <p:nvPr>
            <p:ph type="dt" sz="half" idx="10"/>
          </p:nvPr>
        </p:nvSpPr>
        <p:spPr/>
        <p:txBody>
          <a:bodyPr/>
          <a:lstStyle/>
          <a:p>
            <a:fld id="{541F67C5-D04E-4576-B61C-12ABA14BBD6C}" type="datetime1">
              <a:rPr lang="en-US" smtClean="0"/>
              <a:t>7/27/2025</a:t>
            </a:fld>
            <a:endParaRPr lang="en-US"/>
          </a:p>
        </p:txBody>
      </p:sp>
      <p:sp>
        <p:nvSpPr>
          <p:cNvPr id="7" name="Slide Number Placeholder 6"/>
          <p:cNvSpPr>
            <a:spLocks noGrp="1"/>
          </p:cNvSpPr>
          <p:nvPr>
            <p:ph type="sldNum" sz="quarter" idx="12"/>
          </p:nvPr>
        </p:nvSpPr>
        <p:spPr/>
        <p:txBody>
          <a:bodyPr/>
          <a:lstStyle/>
          <a:p>
            <a:fld id="{401CF334-2D5C-4859-84A6-CA7E6E43FAEB}" type="slidenum">
              <a:rPr lang="en-US" smtClean="0"/>
              <a:t>‹#›</a:t>
            </a:fld>
            <a:endParaRPr lang="en-US"/>
          </a:p>
        </p:txBody>
      </p:sp>
    </p:spTree>
    <p:extLst>
      <p:ext uri="{BB962C8B-B14F-4D97-AF65-F5344CB8AC3E}">
        <p14:creationId xmlns:p14="http://schemas.microsoft.com/office/powerpoint/2010/main" val="188361982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8" name="Rectangle 27"/>
          <p:cNvSpPr/>
          <p:nvPr/>
        </p:nvSpPr>
        <p:spPr>
          <a:xfrm>
            <a:off x="1" y="366819"/>
            <a:ext cx="12192000" cy="84407"/>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p:nvSpPr>
          <p:cNvPr id="29" name="Rectangle 28"/>
          <p:cNvSpPr/>
          <p:nvPr/>
        </p:nvSpPr>
        <p:spPr>
          <a:xfrm>
            <a:off x="0" y="-1"/>
            <a:ext cx="12192000" cy="310663"/>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p:nvSpPr>
          <p:cNvPr id="30" name="Rectangle 29"/>
          <p:cNvSpPr/>
          <p:nvPr/>
        </p:nvSpPr>
        <p:spPr>
          <a:xfrm>
            <a:off x="1" y="308277"/>
            <a:ext cx="12192001" cy="91441"/>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p:nvSpPr>
          <p:cNvPr id="31" name="Rectangle 30"/>
          <p:cNvSpPr/>
          <p:nvPr/>
        </p:nvSpPr>
        <p:spPr>
          <a:xfrm flipV="1">
            <a:off x="7213577" y="360247"/>
            <a:ext cx="4978425"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p:nvSpPr>
          <p:cNvPr id="32" name="Rectangle 31"/>
          <p:cNvSpPr/>
          <p:nvPr/>
        </p:nvSpPr>
        <p:spPr>
          <a:xfrm flipV="1">
            <a:off x="7213601" y="440113"/>
            <a:ext cx="4978401" cy="180035"/>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useBgFill="1">
        <p:nvSpPr>
          <p:cNvPr id="33" name="Rounded Rectangle 32"/>
          <p:cNvSpPr/>
          <p:nvPr/>
        </p:nvSpPr>
        <p:spPr bwMode="white">
          <a:xfrm>
            <a:off x="7209785" y="497504"/>
            <a:ext cx="408432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useBgFill="1">
        <p:nvSpPr>
          <p:cNvPr id="34" name="Rounded Rectangle 33"/>
          <p:cNvSpPr/>
          <p:nvPr/>
        </p:nvSpPr>
        <p:spPr bwMode="white">
          <a:xfrm>
            <a:off x="9831528" y="588943"/>
            <a:ext cx="21336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p:nvSpPr>
          <p:cNvPr id="35" name="Rectangle 34"/>
          <p:cNvSpPr/>
          <p:nvPr/>
        </p:nvSpPr>
        <p:spPr bwMode="invGray">
          <a:xfrm>
            <a:off x="12113288" y="-2001"/>
            <a:ext cx="76835"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p:nvSpPr>
          <p:cNvPr id="36" name="Rectangle 35"/>
          <p:cNvSpPr/>
          <p:nvPr/>
        </p:nvSpPr>
        <p:spPr bwMode="invGray">
          <a:xfrm>
            <a:off x="12059308" y="-2001"/>
            <a:ext cx="36576"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p:nvSpPr>
          <p:cNvPr id="37" name="Rectangle 36"/>
          <p:cNvSpPr/>
          <p:nvPr/>
        </p:nvSpPr>
        <p:spPr bwMode="invGray">
          <a:xfrm>
            <a:off x="12033904" y="-2001"/>
            <a:ext cx="12192" cy="621792"/>
          </a:xfrm>
          <a:prstGeom prst="rect">
            <a:avLst/>
          </a:prstGeom>
          <a:solidFill>
            <a:srgbClr val="FFFFFF">
              <a:alpha val="6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p:nvSpPr>
          <p:cNvPr id="38" name="Rectangle 37"/>
          <p:cNvSpPr/>
          <p:nvPr/>
        </p:nvSpPr>
        <p:spPr bwMode="invGray">
          <a:xfrm>
            <a:off x="11967231" y="-2001"/>
            <a:ext cx="36576" cy="621792"/>
          </a:xfrm>
          <a:prstGeom prst="rect">
            <a:avLst/>
          </a:prstGeom>
          <a:solidFill>
            <a:srgbClr val="FFFFFF">
              <a:alpha val="4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p:nvSpPr>
          <p:cNvPr id="39" name="Rectangle 38"/>
          <p:cNvSpPr/>
          <p:nvPr/>
        </p:nvSpPr>
        <p:spPr bwMode="invGray">
          <a:xfrm>
            <a:off x="11887569" y="380"/>
            <a:ext cx="73152" cy="585216"/>
          </a:xfrm>
          <a:prstGeom prst="rect">
            <a:avLst/>
          </a:prstGeom>
          <a:solidFill>
            <a:srgbClr val="FFFFFF">
              <a:alpha val="2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p:nvSpPr>
          <p:cNvPr id="40" name="Rectangle 39"/>
          <p:cNvSpPr/>
          <p:nvPr/>
        </p:nvSpPr>
        <p:spPr bwMode="invGray">
          <a:xfrm>
            <a:off x="11831300" y="380"/>
            <a:ext cx="12192" cy="585216"/>
          </a:xfrm>
          <a:prstGeom prst="rect">
            <a:avLst/>
          </a:prstGeom>
          <a:solidFill>
            <a:srgbClr val="FFFFFF">
              <a:alpha val="30196"/>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p:nvSpPr>
          <p:cNvPr id="22" name="Title Placeholder 21"/>
          <p:cNvSpPr>
            <a:spLocks noGrp="1"/>
          </p:cNvSpPr>
          <p:nvPr>
            <p:ph type="title"/>
          </p:nvPr>
        </p:nvSpPr>
        <p:spPr>
          <a:xfrm>
            <a:off x="609600" y="1143000"/>
            <a:ext cx="10972800" cy="1066800"/>
          </a:xfrm>
          <a:prstGeom prst="rect">
            <a:avLst/>
          </a:prstGeom>
        </p:spPr>
        <p:txBody>
          <a:bodyPr vert="horz" anchor="ctr">
            <a:normAutofit/>
          </a:bodyPr>
          <a:lstStyle/>
          <a:p>
            <a:r>
              <a:rPr kumimoji="0" lang="en-US"/>
              <a:t>Click to edit Master title style</a:t>
            </a:r>
          </a:p>
        </p:txBody>
      </p:sp>
      <p:sp>
        <p:nvSpPr>
          <p:cNvPr id="13" name="Text Placeholder 12"/>
          <p:cNvSpPr>
            <a:spLocks noGrp="1"/>
          </p:cNvSpPr>
          <p:nvPr>
            <p:ph type="body" idx="1"/>
          </p:nvPr>
        </p:nvSpPr>
        <p:spPr>
          <a:xfrm>
            <a:off x="609600" y="2249424"/>
            <a:ext cx="10972800" cy="4325112"/>
          </a:xfrm>
          <a:prstGeom prst="rect">
            <a:avLst/>
          </a:prstGeom>
        </p:spPr>
        <p:txBody>
          <a:bodyPr vert="horz">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 name="Footer Placeholder 2"/>
          <p:cNvSpPr>
            <a:spLocks noGrp="1"/>
          </p:cNvSpPr>
          <p:nvPr>
            <p:ph type="ftr" sz="quarter" idx="3"/>
          </p:nvPr>
        </p:nvSpPr>
        <p:spPr>
          <a:xfrm>
            <a:off x="7010400" y="612648"/>
            <a:ext cx="1767840" cy="457200"/>
          </a:xfrm>
          <a:prstGeom prst="rect">
            <a:avLst/>
          </a:prstGeom>
        </p:spPr>
        <p:txBody>
          <a:bodyPr vert="horz"/>
          <a:lstStyle>
            <a:lvl1pPr algn="r" eaLnBrk="1" latinLnBrk="0" hangingPunct="1">
              <a:defRPr kumimoji="0" sz="1100">
                <a:solidFill>
                  <a:schemeClr val="accent2">
                    <a:lumMod val="75000"/>
                  </a:schemeClr>
                </a:solidFill>
              </a:defRPr>
            </a:lvl1pPr>
          </a:lstStyle>
          <a:p>
            <a:r>
              <a:rPr lang="en-US"/>
              <a:t>Add a footer</a:t>
            </a:r>
          </a:p>
        </p:txBody>
      </p:sp>
      <p:sp>
        <p:nvSpPr>
          <p:cNvPr id="14" name="Date Placeholder 13"/>
          <p:cNvSpPr>
            <a:spLocks noGrp="1"/>
          </p:cNvSpPr>
          <p:nvPr>
            <p:ph type="dt" sz="half" idx="2"/>
          </p:nvPr>
        </p:nvSpPr>
        <p:spPr>
          <a:xfrm>
            <a:off x="8782048" y="612648"/>
            <a:ext cx="1276352" cy="457200"/>
          </a:xfrm>
          <a:prstGeom prst="rect">
            <a:avLst/>
          </a:prstGeom>
        </p:spPr>
        <p:txBody>
          <a:bodyPr vert="horz"/>
          <a:lstStyle>
            <a:lvl1pPr algn="l" eaLnBrk="1" latinLnBrk="0" hangingPunct="1">
              <a:defRPr kumimoji="0" sz="1100">
                <a:solidFill>
                  <a:schemeClr val="accent2">
                    <a:lumMod val="75000"/>
                  </a:schemeClr>
                </a:solidFill>
              </a:defRPr>
            </a:lvl1pPr>
          </a:lstStyle>
          <a:p>
            <a:fld id="{C20F09E4-6EA4-4BF3-9FC8-FF40373B88E6}" type="datetime1">
              <a:rPr lang="en-US" smtClean="0"/>
              <a:pPr/>
              <a:t>7/27/2025</a:t>
            </a:fld>
            <a:endParaRPr lang="en-US"/>
          </a:p>
        </p:txBody>
      </p:sp>
      <p:sp>
        <p:nvSpPr>
          <p:cNvPr id="23" name="Slide Number Placeholder 22"/>
          <p:cNvSpPr>
            <a:spLocks noGrp="1"/>
          </p:cNvSpPr>
          <p:nvPr>
            <p:ph type="sldNum" sz="quarter" idx="4"/>
          </p:nvPr>
        </p:nvSpPr>
        <p:spPr>
          <a:xfrm>
            <a:off x="10899648" y="2272"/>
            <a:ext cx="1016000" cy="365760"/>
          </a:xfrm>
          <a:prstGeom prst="rect">
            <a:avLst/>
          </a:prstGeom>
        </p:spPr>
        <p:txBody>
          <a:bodyPr vert="horz" anchor="b"/>
          <a:lstStyle>
            <a:lvl1pPr algn="r" eaLnBrk="1" latinLnBrk="0" hangingPunct="1">
              <a:defRPr kumimoji="0" sz="1800">
                <a:solidFill>
                  <a:srgbClr val="FFFFFF"/>
                </a:solidFill>
              </a:defRPr>
            </a:lvl1pPr>
          </a:lstStyle>
          <a:p>
            <a:fld id="{401CF334-2D5C-4859-84A6-CA7E6E43FAEB}" type="slidenum">
              <a:rPr lang="en-US" smtClean="0"/>
              <a:t>‹#›</a:t>
            </a:fld>
            <a:endParaRPr lang="en-US"/>
          </a:p>
        </p:txBody>
      </p:sp>
    </p:spTree>
    <p:extLst>
      <p:ext uri="{BB962C8B-B14F-4D97-AF65-F5344CB8AC3E}">
        <p14:creationId xmlns:p14="http://schemas.microsoft.com/office/powerpoint/2010/main" val="2132171725"/>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sldNum="0" hdr="0" ftr="0" dt="0"/>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365760" indent="-256032" algn="l" rtl="0" eaLnBrk="1" latinLnBrk="0" hangingPunct="1">
        <a:spcBef>
          <a:spcPts val="300"/>
        </a:spcBef>
        <a:buClr>
          <a:schemeClr val="accent3">
            <a:lumMod val="75000"/>
          </a:schemeClr>
        </a:buClr>
        <a:buFont typeface="Georgia"/>
        <a:buChar char="•"/>
        <a:defRPr kumimoji="0" sz="2800" kern="1200">
          <a:solidFill>
            <a:schemeClr val="tx2"/>
          </a:solidFill>
          <a:latin typeface="+mn-lt"/>
          <a:ea typeface="+mn-ea"/>
          <a:cs typeface="+mn-cs"/>
        </a:defRPr>
      </a:lvl1pPr>
      <a:lvl2pPr marL="658368" indent="-246888" algn="l" rtl="0" eaLnBrk="1" latinLnBrk="0" hangingPunct="1">
        <a:spcBef>
          <a:spcPts val="300"/>
        </a:spcBef>
        <a:buClr>
          <a:schemeClr val="accent2">
            <a:lumMod val="75000"/>
          </a:schemeClr>
        </a:buClr>
        <a:buFont typeface="Georgia"/>
        <a:buChar char="▫"/>
        <a:defRPr kumimoji="0" sz="2600" kern="1200">
          <a:solidFill>
            <a:schemeClr val="tx2"/>
          </a:solidFill>
          <a:latin typeface="+mn-lt"/>
          <a:ea typeface="+mn-ea"/>
          <a:cs typeface="+mn-cs"/>
        </a:defRPr>
      </a:lvl2pPr>
      <a:lvl3pPr marL="923544" indent="-219456" algn="l" rtl="0" eaLnBrk="1" latinLnBrk="0" hangingPunct="1">
        <a:spcBef>
          <a:spcPts val="300"/>
        </a:spcBef>
        <a:buClr>
          <a:schemeClr val="accent1">
            <a:lumMod val="50000"/>
          </a:schemeClr>
        </a:buClr>
        <a:buFont typeface="Wingdings 2" panose="05020102010507070707" pitchFamily="18" charset="2"/>
        <a:buChar char=""/>
        <a:defRPr kumimoji="0" sz="2400" kern="1200">
          <a:solidFill>
            <a:schemeClr val="tx2"/>
          </a:solidFill>
          <a:latin typeface="+mn-lt"/>
          <a:ea typeface="+mn-ea"/>
          <a:cs typeface="+mn-cs"/>
        </a:defRPr>
      </a:lvl3pPr>
      <a:lvl4pPr marL="1179576" indent="-201168" algn="l" rtl="0" eaLnBrk="1" latinLnBrk="0" hangingPunct="1">
        <a:spcBef>
          <a:spcPts val="300"/>
        </a:spcBef>
        <a:buClr>
          <a:schemeClr val="accent1">
            <a:lumMod val="50000"/>
          </a:schemeClr>
        </a:buClr>
        <a:buFont typeface="Wingdings 2" panose="05020102010507070707" pitchFamily="18" charset="2"/>
        <a:buChar char=""/>
        <a:defRPr kumimoji="0" sz="2200" kern="1200">
          <a:solidFill>
            <a:schemeClr val="tx2"/>
          </a:solidFill>
          <a:latin typeface="+mn-lt"/>
          <a:ea typeface="+mn-ea"/>
          <a:cs typeface="+mn-cs"/>
        </a:defRPr>
      </a:lvl4pPr>
      <a:lvl5pPr marL="1389888" indent="-182880" algn="l" rtl="0" eaLnBrk="1" latinLnBrk="0" hangingPunct="1">
        <a:spcBef>
          <a:spcPts val="300"/>
        </a:spcBef>
        <a:buClr>
          <a:schemeClr val="accent1">
            <a:lumMod val="50000"/>
          </a:schemeClr>
        </a:buClr>
        <a:buFont typeface="Wingdings 2" panose="05020102010507070707" pitchFamily="18" charset="2"/>
        <a:buChar char=""/>
        <a:defRPr kumimoji="0" sz="2000" kern="1200">
          <a:solidFill>
            <a:schemeClr val="tx2"/>
          </a:solidFill>
          <a:latin typeface="+mn-lt"/>
          <a:ea typeface="+mn-ea"/>
          <a:cs typeface="+mn-cs"/>
        </a:defRPr>
      </a:lvl5pPr>
      <a:lvl6pPr marL="1609344" indent="-182880" algn="l" rtl="0" eaLnBrk="1" latinLnBrk="0" hangingPunct="1">
        <a:spcBef>
          <a:spcPts val="300"/>
        </a:spcBef>
        <a:buClr>
          <a:schemeClr val="accent1">
            <a:lumMod val="50000"/>
          </a:schemeClr>
        </a:buClr>
        <a:buFont typeface="Wingdings 2" panose="05020102010507070707" pitchFamily="18" charset="2"/>
        <a:buChar char=""/>
        <a:defRPr kumimoji="0" sz="1800" kern="1200">
          <a:solidFill>
            <a:schemeClr val="tx2"/>
          </a:solidFill>
          <a:latin typeface="+mn-lt"/>
          <a:ea typeface="+mn-ea"/>
          <a:cs typeface="+mn-cs"/>
        </a:defRPr>
      </a:lvl6pPr>
      <a:lvl7pPr marL="1828800" indent="-182880" algn="l" rtl="0" eaLnBrk="1" latinLnBrk="0" hangingPunct="1">
        <a:spcBef>
          <a:spcPts val="300"/>
        </a:spcBef>
        <a:buClr>
          <a:schemeClr val="accent1">
            <a:lumMod val="50000"/>
          </a:schemeClr>
        </a:buClr>
        <a:buFont typeface="Wingdings 2" panose="05020102010507070707" pitchFamily="18" charset="2"/>
        <a:buChar char=""/>
        <a:defRPr kumimoji="0" sz="1600" kern="1200">
          <a:solidFill>
            <a:schemeClr val="tx2"/>
          </a:solidFill>
          <a:latin typeface="+mn-lt"/>
          <a:ea typeface="+mn-ea"/>
          <a:cs typeface="+mn-cs"/>
        </a:defRPr>
      </a:lvl7pPr>
      <a:lvl8pPr marL="2029968" indent="-182880" algn="l" rtl="0" eaLnBrk="1" latinLnBrk="0" hangingPunct="1">
        <a:spcBef>
          <a:spcPts val="300"/>
        </a:spcBef>
        <a:buClr>
          <a:schemeClr val="accent1">
            <a:lumMod val="50000"/>
          </a:schemeClr>
        </a:buClr>
        <a:buFont typeface="Wingdings 2" panose="05020102010507070707" pitchFamily="18" charset="2"/>
        <a:buChar char=""/>
        <a:defRPr kumimoji="0" sz="1500" kern="1200">
          <a:solidFill>
            <a:schemeClr val="tx2"/>
          </a:solidFill>
          <a:latin typeface="+mn-lt"/>
          <a:ea typeface="+mn-ea"/>
          <a:cs typeface="+mn-cs"/>
        </a:defRPr>
      </a:lvl8pPr>
      <a:lvl9pPr marL="2240280" indent="-182880" algn="l" rtl="0" eaLnBrk="1" latinLnBrk="0" hangingPunct="1">
        <a:spcBef>
          <a:spcPts val="300"/>
        </a:spcBef>
        <a:buClr>
          <a:schemeClr val="accent1">
            <a:lumMod val="50000"/>
          </a:schemeClr>
        </a:buClr>
        <a:buFont typeface="Wingdings 2" panose="05020102010507070707" pitchFamily="18" charset="2"/>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extLst>
    <p:ext uri="{27BBF7A9-308A-43DC-89C8-2F10F3537804}">
      <p15:sldGuideLst xmlns:p15="http://schemas.microsoft.com/office/powerpoint/2012/main">
        <p15:guide id="0" orient="horz" pos="2160" userDrawn="1">
          <p15:clr>
            <a:srgbClr val="F26B43"/>
          </p15:clr>
        </p15:guide>
        <p15:guide id="1" pos="3840" userDrawn="1">
          <p15:clr>
            <a:srgbClr val="F26B43"/>
          </p15:clr>
        </p15:guide>
        <p15:guide id="2" orient="horz" pos="4152" userDrawn="1">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chart" Target="../charts/chart12.xml"/><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2" Type="http://schemas.openxmlformats.org/officeDocument/2006/relationships/chart" Target="../charts/chart13.xml"/><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2" Type="http://schemas.openxmlformats.org/officeDocument/2006/relationships/chart" Target="../charts/chart14.xml"/><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2" Type="http://schemas.openxmlformats.org/officeDocument/2006/relationships/chart" Target="../charts/chart15.xm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chart" Target="../charts/chart16.xml"/><Relationship Id="rId2" Type="http://schemas.openxmlformats.org/officeDocument/2006/relationships/notesSlide" Target="../notesSlides/notesSlide11.xml"/><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chart" Target="../charts/chart18.xml"/><Relationship Id="rId2" Type="http://schemas.openxmlformats.org/officeDocument/2006/relationships/chart" Target="../charts/chart17.xml"/><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2" Type="http://schemas.openxmlformats.org/officeDocument/2006/relationships/chart" Target="../charts/chart19.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chart" Target="../charts/chart21.xml"/><Relationship Id="rId2" Type="http://schemas.openxmlformats.org/officeDocument/2006/relationships/chart" Target="../charts/chart20.xml"/><Relationship Id="rId1"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2" Type="http://schemas.openxmlformats.org/officeDocument/2006/relationships/chart" Target="../charts/chart22.xml"/><Relationship Id="rId1" Type="http://schemas.openxmlformats.org/officeDocument/2006/relationships/slideLayout" Target="../slideLayouts/slideLayout4.xml"/></Relationships>
</file>

<file path=ppt/slides/_rels/slide26.xml.rels><?xml version="1.0" encoding="UTF-8" standalone="yes"?>
<Relationships xmlns="http://schemas.openxmlformats.org/package/2006/relationships"><Relationship Id="rId3" Type="http://schemas.openxmlformats.org/officeDocument/2006/relationships/chart" Target="../charts/chart24.xml"/><Relationship Id="rId2" Type="http://schemas.openxmlformats.org/officeDocument/2006/relationships/chart" Target="../charts/chart23.xml"/><Relationship Id="rId1" Type="http://schemas.openxmlformats.org/officeDocument/2006/relationships/slideLayout" Target="../slideLayouts/slideLayout4.xml"/></Relationships>
</file>

<file path=ppt/slides/_rels/slide27.xml.rels><?xml version="1.0" encoding="UTF-8" standalone="yes"?>
<Relationships xmlns="http://schemas.openxmlformats.org/package/2006/relationships"><Relationship Id="rId2" Type="http://schemas.openxmlformats.org/officeDocument/2006/relationships/chart" Target="../charts/chart25.xml"/><Relationship Id="rId1" Type="http://schemas.openxmlformats.org/officeDocument/2006/relationships/slideLayout" Target="../slideLayouts/slideLayout4.xml"/></Relationships>
</file>

<file path=ppt/slides/_rels/slide28.xml.rels><?xml version="1.0" encoding="UTF-8" standalone="yes"?>
<Relationships xmlns="http://schemas.openxmlformats.org/package/2006/relationships"><Relationship Id="rId3" Type="http://schemas.openxmlformats.org/officeDocument/2006/relationships/chart" Target="../charts/chart27.xml"/><Relationship Id="rId2" Type="http://schemas.openxmlformats.org/officeDocument/2006/relationships/chart" Target="../charts/chart26.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chart" Target="../charts/chart1.xml"/><Relationship Id="rId1" Type="http://schemas.openxmlformats.org/officeDocument/2006/relationships/slideLayout" Target="../slideLayouts/slideLayout4.xml"/><Relationship Id="rId5" Type="http://schemas.openxmlformats.org/officeDocument/2006/relationships/chart" Target="../charts/chart4.xml"/><Relationship Id="rId4" Type="http://schemas.openxmlformats.org/officeDocument/2006/relationships/chart" Target="../charts/chart3.xml"/></Relationships>
</file>

<file path=ppt/slides/_rels/slide5.xml.rels><?xml version="1.0" encoding="UTF-8" standalone="yes"?>
<Relationships xmlns="http://schemas.openxmlformats.org/package/2006/relationships"><Relationship Id="rId3" Type="http://schemas.openxmlformats.org/officeDocument/2006/relationships/chart" Target="../charts/chart6.xml"/><Relationship Id="rId2" Type="http://schemas.openxmlformats.org/officeDocument/2006/relationships/chart" Target="../charts/chart5.xml"/><Relationship Id="rId1" Type="http://schemas.openxmlformats.org/officeDocument/2006/relationships/slideLayout" Target="../slideLayouts/slideLayout4.xml"/><Relationship Id="rId4" Type="http://schemas.openxmlformats.org/officeDocument/2006/relationships/chart" Target="../charts/chart7.xml"/></Relationships>
</file>

<file path=ppt/slides/_rels/slide6.xml.rels><?xml version="1.0" encoding="UTF-8" standalone="yes"?>
<Relationships xmlns="http://schemas.openxmlformats.org/package/2006/relationships"><Relationship Id="rId2" Type="http://schemas.openxmlformats.org/officeDocument/2006/relationships/chart" Target="../charts/chart8.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chart" Target="../charts/chart10.xml"/><Relationship Id="rId2" Type="http://schemas.openxmlformats.org/officeDocument/2006/relationships/chart" Target="../charts/chart9.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chart" Target="../charts/chart11.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pPr algn="ctr"/>
            <a:r>
              <a:rPr lang="en-US">
                <a:latin typeface="Times New Roman" panose="02020603050405020304" pitchFamily="18" charset="0"/>
                <a:cs typeface="Times New Roman" panose="02020603050405020304" pitchFamily="18" charset="0"/>
              </a:rPr>
              <a:t>Year-End Report &amp; Dashboard Summary</a:t>
            </a:r>
          </a:p>
        </p:txBody>
      </p:sp>
      <p:sp>
        <p:nvSpPr>
          <p:cNvPr id="3" name="Subtitle 2"/>
          <p:cNvSpPr>
            <a:spLocks noGrp="1"/>
          </p:cNvSpPr>
          <p:nvPr>
            <p:ph type="subTitle" idx="1"/>
          </p:nvPr>
        </p:nvSpPr>
        <p:spPr/>
        <p:txBody>
          <a:bodyPr/>
          <a:lstStyle/>
          <a:p>
            <a:r>
              <a:rPr lang="en-US">
                <a:latin typeface="Times New Roman" panose="02020603050405020304" pitchFamily="18" charset="0"/>
                <a:cs typeface="Times New Roman" panose="02020603050405020304" pitchFamily="18" charset="0"/>
              </a:rPr>
              <a:t>Presented by</a:t>
            </a:r>
          </a:p>
          <a:p>
            <a:r>
              <a:rPr lang="en-US">
                <a:latin typeface="Times New Roman" panose="02020603050405020304" pitchFamily="18" charset="0"/>
                <a:cs typeface="Times New Roman" panose="02020603050405020304" pitchFamily="18" charset="0"/>
              </a:rPr>
              <a:t>Sheila Hibbs, LPC, CHC</a:t>
            </a:r>
          </a:p>
          <a:p>
            <a:r>
              <a:rPr lang="en-US" sz="1500" i="1">
                <a:latin typeface="Times New Roman" panose="02020603050405020304" pitchFamily="18" charset="0"/>
                <a:cs typeface="Times New Roman" panose="02020603050405020304" pitchFamily="18" charset="0"/>
              </a:rPr>
              <a:t>ISK Administrator of Operations</a:t>
            </a:r>
          </a:p>
        </p:txBody>
      </p:sp>
      <p:pic>
        <p:nvPicPr>
          <p:cNvPr id="4" name="Content Placeholder 8" descr="A close up of a logo&#10;&#10;Description automatically generated">
            <a:extLst>
              <a:ext uri="{FF2B5EF4-FFF2-40B4-BE49-F238E27FC236}">
                <a16:creationId xmlns:a16="http://schemas.microsoft.com/office/drawing/2014/main" id="{22BF8E16-BC56-4DEB-AB75-04016FCCACF8}"/>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03276" y="265814"/>
            <a:ext cx="3218119" cy="1794575"/>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spTree>
    <p:extLst>
      <p:ext uri="{BB962C8B-B14F-4D97-AF65-F5344CB8AC3E}">
        <p14:creationId xmlns:p14="http://schemas.microsoft.com/office/powerpoint/2010/main" val="70630554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90623" y="441252"/>
            <a:ext cx="10972800" cy="1066800"/>
          </a:xfrm>
        </p:spPr>
        <p:txBody>
          <a:bodyPr>
            <a:normAutofit fontScale="90000"/>
          </a:bodyPr>
          <a:lstStyle/>
          <a:p>
            <a:r>
              <a:rPr lang="en-US" b="1">
                <a:latin typeface="Times New Roman" panose="02020603050405020304" pitchFamily="18" charset="0"/>
                <a:cs typeface="Times New Roman" panose="02020603050405020304" pitchFamily="18" charset="0"/>
              </a:rPr>
              <a:t>ISK Mental / Behavioral Health Diagnoses </a:t>
            </a:r>
            <a:r>
              <a:rPr lang="en-US">
                <a:latin typeface="Times New Roman" panose="02020603050405020304" pitchFamily="18" charset="0"/>
                <a:cs typeface="Times New Roman" panose="02020603050405020304" pitchFamily="18" charset="0"/>
              </a:rPr>
              <a:t>(cont’d)</a:t>
            </a:r>
          </a:p>
        </p:txBody>
      </p:sp>
      <p:graphicFrame>
        <p:nvGraphicFramePr>
          <p:cNvPr id="5" name="Table 5">
            <a:extLst>
              <a:ext uri="{FF2B5EF4-FFF2-40B4-BE49-F238E27FC236}">
                <a16:creationId xmlns:a16="http://schemas.microsoft.com/office/drawing/2014/main" id="{E64E02A6-9412-6B71-5CFB-E1A20C3E347D}"/>
              </a:ext>
            </a:extLst>
          </p:cNvPr>
          <p:cNvGraphicFramePr>
            <a:graphicFrameLocks noGrp="1"/>
          </p:cNvGraphicFramePr>
          <p:nvPr>
            <p:ph sz="half" idx="1"/>
            <p:extLst>
              <p:ext uri="{D42A27DB-BD31-4B8C-83A1-F6EECF244321}">
                <p14:modId xmlns:p14="http://schemas.microsoft.com/office/powerpoint/2010/main" val="1538486896"/>
              </p:ext>
            </p:extLst>
          </p:nvPr>
        </p:nvGraphicFramePr>
        <p:xfrm>
          <a:off x="507998" y="1714786"/>
          <a:ext cx="5384799" cy="4701962"/>
        </p:xfrm>
        <a:graphic>
          <a:graphicData uri="http://schemas.openxmlformats.org/drawingml/2006/table">
            <a:tbl>
              <a:tblPr firstRow="1" bandRow="1">
                <a:tableStyleId>{3B4B98B0-60AC-42C2-AFA5-B58CD77FA1E5}</a:tableStyleId>
              </a:tblPr>
              <a:tblGrid>
                <a:gridCol w="1794933">
                  <a:extLst>
                    <a:ext uri="{9D8B030D-6E8A-4147-A177-3AD203B41FA5}">
                      <a16:colId xmlns:a16="http://schemas.microsoft.com/office/drawing/2014/main" val="3832868018"/>
                    </a:ext>
                  </a:extLst>
                </a:gridCol>
                <a:gridCol w="1794933">
                  <a:extLst>
                    <a:ext uri="{9D8B030D-6E8A-4147-A177-3AD203B41FA5}">
                      <a16:colId xmlns:a16="http://schemas.microsoft.com/office/drawing/2014/main" val="4029687251"/>
                    </a:ext>
                  </a:extLst>
                </a:gridCol>
                <a:gridCol w="1794933">
                  <a:extLst>
                    <a:ext uri="{9D8B030D-6E8A-4147-A177-3AD203B41FA5}">
                      <a16:colId xmlns:a16="http://schemas.microsoft.com/office/drawing/2014/main" val="765194912"/>
                    </a:ext>
                  </a:extLst>
                </a:gridCol>
              </a:tblGrid>
              <a:tr h="624418">
                <a:tc>
                  <a:txBody>
                    <a:bodyPr/>
                    <a:lstStyle/>
                    <a:p>
                      <a:pPr algn="ctr"/>
                      <a:r>
                        <a:rPr lang="en-US" sz="1600">
                          <a:latin typeface="Times New Roman" panose="02020603050405020304" pitchFamily="18" charset="0"/>
                          <a:cs typeface="Times New Roman" panose="02020603050405020304" pitchFamily="18" charset="0"/>
                        </a:rPr>
                        <a:t>IDD Adults</a:t>
                      </a:r>
                    </a:p>
                  </a:txBody>
                  <a:tcPr anchor="b"/>
                </a:tc>
                <a:tc>
                  <a:txBody>
                    <a:bodyPr/>
                    <a:lstStyle/>
                    <a:p>
                      <a:pPr algn="ctr"/>
                      <a:r>
                        <a:rPr lang="en-US" sz="1600">
                          <a:latin typeface="Times New Roman" panose="02020603050405020304" pitchFamily="18" charset="0"/>
                          <a:cs typeface="Times New Roman" panose="02020603050405020304" pitchFamily="18" charset="0"/>
                        </a:rPr>
                        <a:t>Count of Persons Served</a:t>
                      </a:r>
                    </a:p>
                  </a:txBody>
                  <a:tcPr anchor="b"/>
                </a:tc>
                <a:tc>
                  <a:txBody>
                    <a:bodyPr/>
                    <a:lstStyle/>
                    <a:p>
                      <a:pPr algn="ctr"/>
                      <a:r>
                        <a:rPr lang="en-US" sz="1600">
                          <a:latin typeface="Times New Roman" panose="02020603050405020304" pitchFamily="18" charset="0"/>
                          <a:cs typeface="Times New Roman" panose="02020603050405020304" pitchFamily="18" charset="0"/>
                        </a:rPr>
                        <a:t>% of Total Population</a:t>
                      </a:r>
                    </a:p>
                  </a:txBody>
                  <a:tcPr anchor="b"/>
                </a:tc>
                <a:extLst>
                  <a:ext uri="{0D108BD9-81ED-4DB2-BD59-A6C34878D82A}">
                    <a16:rowId xmlns:a16="http://schemas.microsoft.com/office/drawing/2014/main" val="3326740658"/>
                  </a:ext>
                </a:extLst>
              </a:tr>
              <a:tr h="558689">
                <a:tc>
                  <a:txBody>
                    <a:bodyPr/>
                    <a:lstStyle/>
                    <a:p>
                      <a:r>
                        <a:rPr lang="en-US" sz="1600">
                          <a:latin typeface="Times New Roman" panose="02020603050405020304" pitchFamily="18" charset="0"/>
                          <a:cs typeface="Times New Roman" panose="02020603050405020304" pitchFamily="18" charset="0"/>
                        </a:rPr>
                        <a:t>Mild Intellectual Disability</a:t>
                      </a:r>
                    </a:p>
                  </a:txBody>
                  <a:tcPr anchor="ctr"/>
                </a:tc>
                <a:tc>
                  <a:txBody>
                    <a:bodyPr/>
                    <a:lstStyle/>
                    <a:p>
                      <a:pPr algn="ctr"/>
                      <a:r>
                        <a:rPr lang="en-US" sz="1600" dirty="0">
                          <a:latin typeface="Times New Roman" panose="02020603050405020304" pitchFamily="18" charset="0"/>
                          <a:cs typeface="Times New Roman" panose="02020603050405020304" pitchFamily="18" charset="0"/>
                        </a:rPr>
                        <a:t>320</a:t>
                      </a:r>
                    </a:p>
                  </a:txBody>
                  <a:tcPr anchor="ctr"/>
                </a:tc>
                <a:tc>
                  <a:txBody>
                    <a:bodyPr/>
                    <a:lstStyle/>
                    <a:p>
                      <a:pPr algn="ctr"/>
                      <a:r>
                        <a:rPr lang="en-US" sz="1600" dirty="0">
                          <a:latin typeface="Times New Roman" panose="02020603050405020304" pitchFamily="18" charset="0"/>
                          <a:cs typeface="Times New Roman" panose="02020603050405020304" pitchFamily="18" charset="0"/>
                        </a:rPr>
                        <a:t>45.01%</a:t>
                      </a:r>
                    </a:p>
                  </a:txBody>
                  <a:tcPr anchor="ctr"/>
                </a:tc>
                <a:extLst>
                  <a:ext uri="{0D108BD9-81ED-4DB2-BD59-A6C34878D82A}">
                    <a16:rowId xmlns:a16="http://schemas.microsoft.com/office/drawing/2014/main" val="1530762265"/>
                  </a:ext>
                </a:extLst>
              </a:tr>
              <a:tr h="558689">
                <a:tc>
                  <a:txBody>
                    <a:bodyPr/>
                    <a:lstStyle/>
                    <a:p>
                      <a:r>
                        <a:rPr lang="en-US" sz="1600">
                          <a:latin typeface="Times New Roman" panose="02020603050405020304" pitchFamily="18" charset="0"/>
                          <a:cs typeface="Times New Roman" panose="02020603050405020304" pitchFamily="18" charset="0"/>
                        </a:rPr>
                        <a:t>Moderate ID</a:t>
                      </a:r>
                    </a:p>
                  </a:txBody>
                  <a:tcPr anchor="ctr"/>
                </a:tc>
                <a:tc>
                  <a:txBody>
                    <a:bodyPr/>
                    <a:lstStyle/>
                    <a:p>
                      <a:pPr algn="ctr"/>
                      <a:r>
                        <a:rPr lang="en-US" sz="1600" dirty="0">
                          <a:latin typeface="Times New Roman" panose="02020603050405020304" pitchFamily="18" charset="0"/>
                          <a:cs typeface="Times New Roman" panose="02020603050405020304" pitchFamily="18" charset="0"/>
                        </a:rPr>
                        <a:t>206</a:t>
                      </a:r>
                    </a:p>
                  </a:txBody>
                  <a:tcPr anchor="ctr"/>
                </a:tc>
                <a:tc>
                  <a:txBody>
                    <a:bodyPr/>
                    <a:lstStyle/>
                    <a:p>
                      <a:pPr algn="ctr"/>
                      <a:r>
                        <a:rPr lang="en-US" sz="1600" dirty="0">
                          <a:latin typeface="Times New Roman" panose="02020603050405020304" pitchFamily="18" charset="0"/>
                          <a:cs typeface="Times New Roman" panose="02020603050405020304" pitchFamily="18" charset="0"/>
                        </a:rPr>
                        <a:t>28.97%</a:t>
                      </a:r>
                    </a:p>
                  </a:txBody>
                  <a:tcPr anchor="ctr"/>
                </a:tc>
                <a:extLst>
                  <a:ext uri="{0D108BD9-81ED-4DB2-BD59-A6C34878D82A}">
                    <a16:rowId xmlns:a16="http://schemas.microsoft.com/office/drawing/2014/main" val="772936960"/>
                  </a:ext>
                </a:extLst>
              </a:tr>
              <a:tr h="399846">
                <a:tc>
                  <a:txBody>
                    <a:bodyPr/>
                    <a:lstStyle/>
                    <a:p>
                      <a:r>
                        <a:rPr lang="en-US" sz="1600">
                          <a:latin typeface="Times New Roman" panose="02020603050405020304" pitchFamily="18" charset="0"/>
                          <a:cs typeface="Times New Roman" panose="02020603050405020304" pitchFamily="18" charset="0"/>
                        </a:rPr>
                        <a:t>Severe/Profound ID</a:t>
                      </a:r>
                    </a:p>
                  </a:txBody>
                  <a:tcPr anchor="ctr"/>
                </a:tc>
                <a:tc>
                  <a:txBody>
                    <a:bodyPr/>
                    <a:lstStyle/>
                    <a:p>
                      <a:pPr algn="ctr"/>
                      <a:r>
                        <a:rPr lang="en-US" sz="1600" dirty="0">
                          <a:latin typeface="Times New Roman" panose="02020603050405020304" pitchFamily="18" charset="0"/>
                          <a:cs typeface="Times New Roman" panose="02020603050405020304" pitchFamily="18" charset="0"/>
                        </a:rPr>
                        <a:t>88</a:t>
                      </a:r>
                    </a:p>
                  </a:txBody>
                  <a:tcPr anchor="ctr"/>
                </a:tc>
                <a:tc>
                  <a:txBody>
                    <a:bodyPr/>
                    <a:lstStyle/>
                    <a:p>
                      <a:pPr algn="ctr"/>
                      <a:r>
                        <a:rPr lang="en-US" sz="1600" dirty="0">
                          <a:latin typeface="Times New Roman" panose="02020603050405020304" pitchFamily="18" charset="0"/>
                          <a:cs typeface="Times New Roman" panose="02020603050405020304" pitchFamily="18" charset="0"/>
                        </a:rPr>
                        <a:t>12.38%</a:t>
                      </a:r>
                    </a:p>
                  </a:txBody>
                  <a:tcPr anchor="ctr"/>
                </a:tc>
                <a:extLst>
                  <a:ext uri="{0D108BD9-81ED-4DB2-BD59-A6C34878D82A}">
                    <a16:rowId xmlns:a16="http://schemas.microsoft.com/office/drawing/2014/main" val="1811504841"/>
                  </a:ext>
                </a:extLst>
              </a:tr>
              <a:tr h="399846">
                <a:tc>
                  <a:txBody>
                    <a:bodyPr/>
                    <a:lstStyle/>
                    <a:p>
                      <a:r>
                        <a:rPr lang="en-US" sz="1600">
                          <a:latin typeface="Times New Roman" panose="02020603050405020304" pitchFamily="18" charset="0"/>
                          <a:cs typeface="Times New Roman" panose="02020603050405020304" pitchFamily="18" charset="0"/>
                        </a:rPr>
                        <a:t>Autism/Pervasive Development Disorder</a:t>
                      </a:r>
                    </a:p>
                  </a:txBody>
                  <a:tcPr anchor="ctr"/>
                </a:tc>
                <a:tc>
                  <a:txBody>
                    <a:bodyPr/>
                    <a:lstStyle/>
                    <a:p>
                      <a:pPr algn="ctr"/>
                      <a:r>
                        <a:rPr lang="en-US" sz="1600" dirty="0">
                          <a:latin typeface="Times New Roman" panose="02020603050405020304" pitchFamily="18" charset="0"/>
                          <a:cs typeface="Times New Roman" panose="02020603050405020304" pitchFamily="18" charset="0"/>
                        </a:rPr>
                        <a:t>170</a:t>
                      </a:r>
                    </a:p>
                  </a:txBody>
                  <a:tcPr anchor="ctr"/>
                </a:tc>
                <a:tc>
                  <a:txBody>
                    <a:bodyPr/>
                    <a:lstStyle/>
                    <a:p>
                      <a:pPr algn="ctr"/>
                      <a:r>
                        <a:rPr lang="en-US" sz="1600" dirty="0">
                          <a:latin typeface="Times New Roman" panose="02020603050405020304" pitchFamily="18" charset="0"/>
                          <a:cs typeface="Times New Roman" panose="02020603050405020304" pitchFamily="18" charset="0"/>
                        </a:rPr>
                        <a:t>23.91%</a:t>
                      </a:r>
                    </a:p>
                  </a:txBody>
                  <a:tcPr anchor="ctr"/>
                </a:tc>
                <a:extLst>
                  <a:ext uri="{0D108BD9-81ED-4DB2-BD59-A6C34878D82A}">
                    <a16:rowId xmlns:a16="http://schemas.microsoft.com/office/drawing/2014/main" val="4083800661"/>
                  </a:ext>
                </a:extLst>
              </a:tr>
              <a:tr h="558689">
                <a:tc>
                  <a:txBody>
                    <a:bodyPr/>
                    <a:lstStyle/>
                    <a:p>
                      <a:r>
                        <a:rPr kumimoji="0" lang="en-US" sz="1600" kern="1200">
                          <a:solidFill>
                            <a:schemeClr val="tx1"/>
                          </a:solidFill>
                          <a:effectLst/>
                          <a:latin typeface="Times New Roman" panose="02020603050405020304" pitchFamily="18" charset="0"/>
                          <a:ea typeface="+mn-ea"/>
                          <a:cs typeface="Times New Roman" panose="02020603050405020304" pitchFamily="18" charset="0"/>
                        </a:rPr>
                        <a:t>Chromosomal Abnormality</a:t>
                      </a:r>
                      <a:endParaRPr lang="en-US" sz="1600">
                        <a:latin typeface="Times New Roman" panose="02020603050405020304" pitchFamily="18" charset="0"/>
                        <a:cs typeface="Times New Roman" panose="02020603050405020304" pitchFamily="18" charset="0"/>
                      </a:endParaRPr>
                    </a:p>
                  </a:txBody>
                  <a:tcPr anchor="ctr"/>
                </a:tc>
                <a:tc>
                  <a:txBody>
                    <a:bodyPr/>
                    <a:lstStyle/>
                    <a:p>
                      <a:pPr algn="ctr"/>
                      <a:r>
                        <a:rPr lang="en-US" sz="1600" dirty="0">
                          <a:latin typeface="Times New Roman" panose="02020603050405020304" pitchFamily="18" charset="0"/>
                          <a:cs typeface="Times New Roman" panose="02020603050405020304" pitchFamily="18" charset="0"/>
                        </a:rPr>
                        <a:t>43</a:t>
                      </a:r>
                    </a:p>
                  </a:txBody>
                  <a:tcPr anchor="ctr"/>
                </a:tc>
                <a:tc>
                  <a:txBody>
                    <a:bodyPr/>
                    <a:lstStyle/>
                    <a:p>
                      <a:pPr algn="ctr"/>
                      <a:r>
                        <a:rPr lang="en-US" sz="1600" dirty="0">
                          <a:latin typeface="Times New Roman" panose="02020603050405020304" pitchFamily="18" charset="0"/>
                          <a:cs typeface="Times New Roman" panose="02020603050405020304" pitchFamily="18" charset="0"/>
                        </a:rPr>
                        <a:t>6.05%</a:t>
                      </a:r>
                    </a:p>
                  </a:txBody>
                  <a:tcPr anchor="ctr"/>
                </a:tc>
                <a:extLst>
                  <a:ext uri="{0D108BD9-81ED-4DB2-BD59-A6C34878D82A}">
                    <a16:rowId xmlns:a16="http://schemas.microsoft.com/office/drawing/2014/main" val="54666049"/>
                  </a:ext>
                </a:extLst>
              </a:tr>
              <a:tr h="399846">
                <a:tc>
                  <a:txBody>
                    <a:bodyPr/>
                    <a:lstStyle/>
                    <a:p>
                      <a:r>
                        <a:rPr lang="en-US" sz="1600">
                          <a:latin typeface="Times New Roman" panose="02020603050405020304" pitchFamily="18" charset="0"/>
                          <a:cs typeface="Times New Roman" panose="02020603050405020304" pitchFamily="18" charset="0"/>
                        </a:rPr>
                        <a:t>Cerebral Palsy</a:t>
                      </a:r>
                    </a:p>
                  </a:txBody>
                  <a:tcPr anchor="ctr"/>
                </a:tc>
                <a:tc>
                  <a:txBody>
                    <a:bodyPr/>
                    <a:lstStyle/>
                    <a:p>
                      <a:pPr algn="ctr"/>
                      <a:r>
                        <a:rPr lang="en-US" sz="1600" dirty="0">
                          <a:latin typeface="Times New Roman" panose="02020603050405020304" pitchFamily="18" charset="0"/>
                          <a:cs typeface="Times New Roman" panose="02020603050405020304" pitchFamily="18" charset="0"/>
                        </a:rPr>
                        <a:t>39</a:t>
                      </a:r>
                    </a:p>
                  </a:txBody>
                  <a:tcPr anchor="ctr"/>
                </a:tc>
                <a:tc>
                  <a:txBody>
                    <a:bodyPr/>
                    <a:lstStyle/>
                    <a:p>
                      <a:pPr algn="ctr"/>
                      <a:r>
                        <a:rPr lang="en-US" sz="1600" dirty="0">
                          <a:latin typeface="Times New Roman" panose="02020603050405020304" pitchFamily="18" charset="0"/>
                          <a:cs typeface="Times New Roman" panose="02020603050405020304" pitchFamily="18" charset="0"/>
                        </a:rPr>
                        <a:t>5.49%</a:t>
                      </a:r>
                    </a:p>
                  </a:txBody>
                  <a:tcPr anchor="ctr"/>
                </a:tc>
                <a:extLst>
                  <a:ext uri="{0D108BD9-81ED-4DB2-BD59-A6C34878D82A}">
                    <a16:rowId xmlns:a16="http://schemas.microsoft.com/office/drawing/2014/main" val="1258923019"/>
                  </a:ext>
                </a:extLst>
              </a:tr>
              <a:tr h="558689">
                <a:tc>
                  <a:txBody>
                    <a:bodyPr/>
                    <a:lstStyle/>
                    <a:p>
                      <a:r>
                        <a:rPr lang="en-US" sz="1600" b="0">
                          <a:latin typeface="Times New Roman" panose="02020603050405020304" pitchFamily="18" charset="0"/>
                          <a:cs typeface="Times New Roman" panose="02020603050405020304" pitchFamily="18" charset="0"/>
                        </a:rPr>
                        <a:t>Anxiety Disorders</a:t>
                      </a:r>
                    </a:p>
                  </a:txBody>
                  <a:tcPr anchor="ctr"/>
                </a:tc>
                <a:tc>
                  <a:txBody>
                    <a:bodyPr/>
                    <a:lstStyle/>
                    <a:p>
                      <a:pPr algn="ctr"/>
                      <a:r>
                        <a:rPr lang="en-US" sz="1600" b="0" dirty="0">
                          <a:latin typeface="Times New Roman" panose="02020603050405020304" pitchFamily="18" charset="0"/>
                          <a:cs typeface="Times New Roman" panose="02020603050405020304" pitchFamily="18" charset="0"/>
                        </a:rPr>
                        <a:t>108</a:t>
                      </a:r>
                    </a:p>
                  </a:txBody>
                  <a:tcPr anchor="ctr"/>
                </a:tc>
                <a:tc>
                  <a:txBody>
                    <a:bodyPr/>
                    <a:lstStyle/>
                    <a:p>
                      <a:pPr algn="ctr"/>
                      <a:r>
                        <a:rPr lang="en-US" sz="1600" b="0" dirty="0">
                          <a:latin typeface="Times New Roman" panose="02020603050405020304" pitchFamily="18" charset="0"/>
                          <a:cs typeface="Times New Roman" panose="02020603050405020304" pitchFamily="18" charset="0"/>
                        </a:rPr>
                        <a:t>15.19%</a:t>
                      </a:r>
                    </a:p>
                  </a:txBody>
                  <a:tcPr anchor="ctr"/>
                </a:tc>
                <a:extLst>
                  <a:ext uri="{0D108BD9-81ED-4DB2-BD59-A6C34878D82A}">
                    <a16:rowId xmlns:a16="http://schemas.microsoft.com/office/drawing/2014/main" val="916622475"/>
                  </a:ext>
                </a:extLst>
              </a:tr>
            </a:tbl>
          </a:graphicData>
        </a:graphic>
      </p:graphicFrame>
      <p:graphicFrame>
        <p:nvGraphicFramePr>
          <p:cNvPr id="11" name="Table 11">
            <a:extLst>
              <a:ext uri="{FF2B5EF4-FFF2-40B4-BE49-F238E27FC236}">
                <a16:creationId xmlns:a16="http://schemas.microsoft.com/office/drawing/2014/main" id="{F08E0E18-F53B-56E4-DC6D-4133C3006BA7}"/>
              </a:ext>
            </a:extLst>
          </p:cNvPr>
          <p:cNvGraphicFramePr>
            <a:graphicFrameLocks noGrp="1"/>
          </p:cNvGraphicFramePr>
          <p:nvPr>
            <p:ph sz="half" idx="2"/>
            <p:extLst>
              <p:ext uri="{D42A27DB-BD31-4B8C-83A1-F6EECF244321}">
                <p14:modId xmlns:p14="http://schemas.microsoft.com/office/powerpoint/2010/main" val="4024076500"/>
              </p:ext>
            </p:extLst>
          </p:nvPr>
        </p:nvGraphicFramePr>
        <p:xfrm>
          <a:off x="6234545" y="1714786"/>
          <a:ext cx="5384799" cy="4662301"/>
        </p:xfrm>
        <a:graphic>
          <a:graphicData uri="http://schemas.openxmlformats.org/drawingml/2006/table">
            <a:tbl>
              <a:tblPr firstRow="1" bandRow="1">
                <a:tableStyleId>{3B4B98B0-60AC-42C2-AFA5-B58CD77FA1E5}</a:tableStyleId>
              </a:tblPr>
              <a:tblGrid>
                <a:gridCol w="1794933">
                  <a:extLst>
                    <a:ext uri="{9D8B030D-6E8A-4147-A177-3AD203B41FA5}">
                      <a16:colId xmlns:a16="http://schemas.microsoft.com/office/drawing/2014/main" val="1097305468"/>
                    </a:ext>
                  </a:extLst>
                </a:gridCol>
                <a:gridCol w="1794933">
                  <a:extLst>
                    <a:ext uri="{9D8B030D-6E8A-4147-A177-3AD203B41FA5}">
                      <a16:colId xmlns:a16="http://schemas.microsoft.com/office/drawing/2014/main" val="1957796079"/>
                    </a:ext>
                  </a:extLst>
                </a:gridCol>
                <a:gridCol w="1794933">
                  <a:extLst>
                    <a:ext uri="{9D8B030D-6E8A-4147-A177-3AD203B41FA5}">
                      <a16:colId xmlns:a16="http://schemas.microsoft.com/office/drawing/2014/main" val="3443960523"/>
                    </a:ext>
                  </a:extLst>
                </a:gridCol>
              </a:tblGrid>
              <a:tr h="722164">
                <a:tc>
                  <a:txBody>
                    <a:bodyPr/>
                    <a:lstStyle/>
                    <a:p>
                      <a:pPr algn="ctr"/>
                      <a:r>
                        <a:rPr lang="en-US" sz="1600">
                          <a:latin typeface="Times New Roman" panose="02020603050405020304" pitchFamily="18" charset="0"/>
                          <a:cs typeface="Times New Roman" panose="02020603050405020304" pitchFamily="18" charset="0"/>
                        </a:rPr>
                        <a:t>IDD Adults</a:t>
                      </a:r>
                    </a:p>
                  </a:txBody>
                  <a:tcPr anchor="b"/>
                </a:tc>
                <a:tc>
                  <a:txBody>
                    <a:bodyPr/>
                    <a:lstStyle/>
                    <a:p>
                      <a:pPr algn="ctr"/>
                      <a:r>
                        <a:rPr lang="en-US" sz="1600">
                          <a:latin typeface="Times New Roman" panose="02020603050405020304" pitchFamily="18" charset="0"/>
                          <a:cs typeface="Times New Roman" panose="02020603050405020304" pitchFamily="18" charset="0"/>
                        </a:rPr>
                        <a:t>Count of Persons Served</a:t>
                      </a:r>
                    </a:p>
                  </a:txBody>
                  <a:tcPr anchor="b"/>
                </a:tc>
                <a:tc>
                  <a:txBody>
                    <a:bodyPr/>
                    <a:lstStyle/>
                    <a:p>
                      <a:pPr algn="ctr"/>
                      <a:r>
                        <a:rPr lang="en-US" sz="1600">
                          <a:latin typeface="Times New Roman" panose="02020603050405020304" pitchFamily="18" charset="0"/>
                          <a:cs typeface="Times New Roman" panose="02020603050405020304" pitchFamily="18" charset="0"/>
                        </a:rPr>
                        <a:t>% of Total Population</a:t>
                      </a:r>
                    </a:p>
                  </a:txBody>
                  <a:tcPr anchor="b"/>
                </a:tc>
                <a:extLst>
                  <a:ext uri="{0D108BD9-81ED-4DB2-BD59-A6C34878D82A}">
                    <a16:rowId xmlns:a16="http://schemas.microsoft.com/office/drawing/2014/main" val="2177787515"/>
                  </a:ext>
                </a:extLst>
              </a:tr>
              <a:tr h="462438">
                <a:tc>
                  <a:txBody>
                    <a:bodyPr/>
                    <a:lstStyle/>
                    <a:p>
                      <a:r>
                        <a:rPr lang="en-US" sz="1600">
                          <a:latin typeface="Times New Roman" panose="02020603050405020304" pitchFamily="18" charset="0"/>
                          <a:cs typeface="Times New Roman" panose="02020603050405020304" pitchFamily="18" charset="0"/>
                        </a:rPr>
                        <a:t>ADHD</a:t>
                      </a:r>
                    </a:p>
                  </a:txBody>
                  <a:tcPr anchor="ctr"/>
                </a:tc>
                <a:tc>
                  <a:txBody>
                    <a:bodyPr/>
                    <a:lstStyle/>
                    <a:p>
                      <a:pPr algn="ctr"/>
                      <a:r>
                        <a:rPr lang="en-US" sz="1600" dirty="0">
                          <a:latin typeface="Times New Roman" panose="02020603050405020304" pitchFamily="18" charset="0"/>
                          <a:cs typeface="Times New Roman" panose="02020603050405020304" pitchFamily="18" charset="0"/>
                        </a:rPr>
                        <a:t>55</a:t>
                      </a:r>
                    </a:p>
                  </a:txBody>
                  <a:tcPr anchor="ctr"/>
                </a:tc>
                <a:tc>
                  <a:txBody>
                    <a:bodyPr/>
                    <a:lstStyle/>
                    <a:p>
                      <a:pPr algn="ctr"/>
                      <a:r>
                        <a:rPr lang="en-US" sz="1600" dirty="0">
                          <a:latin typeface="Times New Roman" panose="02020603050405020304" pitchFamily="18" charset="0"/>
                          <a:cs typeface="Times New Roman" panose="02020603050405020304" pitchFamily="18" charset="0"/>
                        </a:rPr>
                        <a:t>7.74%</a:t>
                      </a:r>
                    </a:p>
                  </a:txBody>
                  <a:tcPr anchor="ctr"/>
                </a:tc>
                <a:extLst>
                  <a:ext uri="{0D108BD9-81ED-4DB2-BD59-A6C34878D82A}">
                    <a16:rowId xmlns:a16="http://schemas.microsoft.com/office/drawing/2014/main" val="517599234"/>
                  </a:ext>
                </a:extLst>
              </a:tr>
              <a:tr h="571623">
                <a:tc>
                  <a:txBody>
                    <a:bodyPr/>
                    <a:lstStyle/>
                    <a:p>
                      <a:r>
                        <a:rPr lang="en-US" sz="1600">
                          <a:latin typeface="Times New Roman" panose="02020603050405020304" pitchFamily="18" charset="0"/>
                          <a:cs typeface="Times New Roman" panose="02020603050405020304" pitchFamily="18" charset="0"/>
                        </a:rPr>
                        <a:t>Major Depressive Disorder</a:t>
                      </a:r>
                    </a:p>
                  </a:txBody>
                  <a:tcPr anchor="ctr"/>
                </a:tc>
                <a:tc>
                  <a:txBody>
                    <a:bodyPr/>
                    <a:lstStyle/>
                    <a:p>
                      <a:pPr algn="ctr"/>
                      <a:r>
                        <a:rPr lang="en-US" sz="1600" dirty="0">
                          <a:latin typeface="Times New Roman" panose="02020603050405020304" pitchFamily="18" charset="0"/>
                          <a:cs typeface="Times New Roman" panose="02020603050405020304" pitchFamily="18" charset="0"/>
                        </a:rPr>
                        <a:t>86</a:t>
                      </a:r>
                    </a:p>
                  </a:txBody>
                  <a:tcPr anchor="ctr"/>
                </a:tc>
                <a:tc>
                  <a:txBody>
                    <a:bodyPr/>
                    <a:lstStyle/>
                    <a:p>
                      <a:pPr algn="ctr"/>
                      <a:r>
                        <a:rPr lang="en-US" sz="1600" dirty="0">
                          <a:latin typeface="Times New Roman" panose="02020603050405020304" pitchFamily="18" charset="0"/>
                          <a:cs typeface="Times New Roman" panose="02020603050405020304" pitchFamily="18" charset="0"/>
                        </a:rPr>
                        <a:t>12.10%</a:t>
                      </a:r>
                    </a:p>
                  </a:txBody>
                  <a:tcPr anchor="ctr"/>
                </a:tc>
                <a:extLst>
                  <a:ext uri="{0D108BD9-81ED-4DB2-BD59-A6C34878D82A}">
                    <a16:rowId xmlns:a16="http://schemas.microsoft.com/office/drawing/2014/main" val="1297234167"/>
                  </a:ext>
                </a:extLst>
              </a:tr>
              <a:tr h="462438">
                <a:tc>
                  <a:txBody>
                    <a:bodyPr/>
                    <a:lstStyle/>
                    <a:p>
                      <a:r>
                        <a:rPr lang="en-US" sz="1600">
                          <a:latin typeface="Times New Roman" panose="02020603050405020304" pitchFamily="18" charset="0"/>
                          <a:cs typeface="Times New Roman" panose="02020603050405020304" pitchFamily="18" charset="0"/>
                        </a:rPr>
                        <a:t>Schizophrenia / Psychotic Disorders</a:t>
                      </a:r>
                    </a:p>
                  </a:txBody>
                  <a:tcPr anchor="ctr"/>
                </a:tc>
                <a:tc>
                  <a:txBody>
                    <a:bodyPr/>
                    <a:lstStyle/>
                    <a:p>
                      <a:pPr algn="ctr"/>
                      <a:r>
                        <a:rPr lang="en-US" sz="1600" dirty="0">
                          <a:latin typeface="Times New Roman" panose="02020603050405020304" pitchFamily="18" charset="0"/>
                          <a:cs typeface="Times New Roman" panose="02020603050405020304" pitchFamily="18" charset="0"/>
                        </a:rPr>
                        <a:t>53</a:t>
                      </a:r>
                    </a:p>
                  </a:txBody>
                  <a:tcPr anchor="ctr"/>
                </a:tc>
                <a:tc>
                  <a:txBody>
                    <a:bodyPr/>
                    <a:lstStyle/>
                    <a:p>
                      <a:pPr algn="ctr"/>
                      <a:r>
                        <a:rPr lang="en-US" sz="1600" dirty="0">
                          <a:latin typeface="Times New Roman" panose="02020603050405020304" pitchFamily="18" charset="0"/>
                          <a:cs typeface="Times New Roman" panose="02020603050405020304" pitchFamily="18" charset="0"/>
                        </a:rPr>
                        <a:t>7.45%</a:t>
                      </a:r>
                    </a:p>
                  </a:txBody>
                  <a:tcPr anchor="ctr"/>
                </a:tc>
                <a:extLst>
                  <a:ext uri="{0D108BD9-81ED-4DB2-BD59-A6C34878D82A}">
                    <a16:rowId xmlns:a16="http://schemas.microsoft.com/office/drawing/2014/main" val="3499999245"/>
                  </a:ext>
                </a:extLst>
              </a:tr>
              <a:tr h="462438">
                <a:tc>
                  <a:txBody>
                    <a:bodyPr/>
                    <a:lstStyle/>
                    <a:p>
                      <a:r>
                        <a:rPr lang="en-US" sz="1600">
                          <a:latin typeface="Times New Roman" panose="02020603050405020304" pitchFamily="18" charset="0"/>
                          <a:cs typeface="Times New Roman" panose="02020603050405020304" pitchFamily="18" charset="0"/>
                        </a:rPr>
                        <a:t>PTSD and Trauma</a:t>
                      </a:r>
                    </a:p>
                  </a:txBody>
                  <a:tcPr anchor="ctr"/>
                </a:tc>
                <a:tc>
                  <a:txBody>
                    <a:bodyPr/>
                    <a:lstStyle/>
                    <a:p>
                      <a:pPr algn="ctr"/>
                      <a:r>
                        <a:rPr lang="en-US" sz="1600" dirty="0">
                          <a:latin typeface="Times New Roman" panose="02020603050405020304" pitchFamily="18" charset="0"/>
                          <a:cs typeface="Times New Roman" panose="02020603050405020304" pitchFamily="18" charset="0"/>
                        </a:rPr>
                        <a:t>30</a:t>
                      </a:r>
                    </a:p>
                  </a:txBody>
                  <a:tcPr anchor="ctr"/>
                </a:tc>
                <a:tc>
                  <a:txBody>
                    <a:bodyPr/>
                    <a:lstStyle/>
                    <a:p>
                      <a:pPr algn="ctr"/>
                      <a:r>
                        <a:rPr lang="en-US" sz="1600" dirty="0">
                          <a:latin typeface="Times New Roman" panose="02020603050405020304" pitchFamily="18" charset="0"/>
                          <a:cs typeface="Times New Roman" panose="02020603050405020304" pitchFamily="18" charset="0"/>
                        </a:rPr>
                        <a:t>4.22%</a:t>
                      </a:r>
                    </a:p>
                  </a:txBody>
                  <a:tcPr anchor="ctr"/>
                </a:tc>
                <a:extLst>
                  <a:ext uri="{0D108BD9-81ED-4DB2-BD59-A6C34878D82A}">
                    <a16:rowId xmlns:a16="http://schemas.microsoft.com/office/drawing/2014/main" val="3438531090"/>
                  </a:ext>
                </a:extLst>
              </a:tr>
              <a:tr h="571623">
                <a:tc>
                  <a:txBody>
                    <a:bodyPr/>
                    <a:lstStyle/>
                    <a:p>
                      <a:r>
                        <a:rPr lang="en-US" sz="1600">
                          <a:latin typeface="Times New Roman" panose="02020603050405020304" pitchFamily="18" charset="0"/>
                          <a:cs typeface="Times New Roman" panose="02020603050405020304" pitchFamily="18" charset="0"/>
                        </a:rPr>
                        <a:t>Bipolar Disorder</a:t>
                      </a:r>
                    </a:p>
                  </a:txBody>
                  <a:tcPr anchor="ctr"/>
                </a:tc>
                <a:tc>
                  <a:txBody>
                    <a:bodyPr/>
                    <a:lstStyle/>
                    <a:p>
                      <a:pPr algn="ctr"/>
                      <a:r>
                        <a:rPr lang="en-US" sz="1600" dirty="0">
                          <a:latin typeface="Times New Roman" panose="02020603050405020304" pitchFamily="18" charset="0"/>
                          <a:cs typeface="Times New Roman" panose="02020603050405020304" pitchFamily="18" charset="0"/>
                        </a:rPr>
                        <a:t>37</a:t>
                      </a:r>
                    </a:p>
                  </a:txBody>
                  <a:tcPr anchor="ctr"/>
                </a:tc>
                <a:tc>
                  <a:txBody>
                    <a:bodyPr/>
                    <a:lstStyle/>
                    <a:p>
                      <a:pPr algn="ctr"/>
                      <a:r>
                        <a:rPr lang="en-US" sz="1600" dirty="0">
                          <a:latin typeface="Times New Roman" panose="02020603050405020304" pitchFamily="18" charset="0"/>
                          <a:cs typeface="Times New Roman" panose="02020603050405020304" pitchFamily="18" charset="0"/>
                        </a:rPr>
                        <a:t>5.20%</a:t>
                      </a:r>
                    </a:p>
                  </a:txBody>
                  <a:tcPr anchor="ctr"/>
                </a:tc>
                <a:extLst>
                  <a:ext uri="{0D108BD9-81ED-4DB2-BD59-A6C34878D82A}">
                    <a16:rowId xmlns:a16="http://schemas.microsoft.com/office/drawing/2014/main" val="2554357089"/>
                  </a:ext>
                </a:extLst>
              </a:tr>
              <a:tr h="462438">
                <a:tc>
                  <a:txBody>
                    <a:bodyPr/>
                    <a:lstStyle/>
                    <a:p>
                      <a:r>
                        <a:rPr lang="en-US" sz="1600" dirty="0">
                          <a:latin typeface="Times New Roman" panose="02020603050405020304" pitchFamily="18" charset="0"/>
                          <a:cs typeface="Times New Roman" panose="02020603050405020304" pitchFamily="18" charset="0"/>
                        </a:rPr>
                        <a:t>Sleep Disorder</a:t>
                      </a:r>
                    </a:p>
                  </a:txBody>
                  <a:tcPr anchor="ctr"/>
                </a:tc>
                <a:tc>
                  <a:txBody>
                    <a:bodyPr/>
                    <a:lstStyle/>
                    <a:p>
                      <a:pPr algn="ctr"/>
                      <a:r>
                        <a:rPr lang="en-US" sz="1600" dirty="0">
                          <a:latin typeface="Times New Roman" panose="02020603050405020304" pitchFamily="18" charset="0"/>
                          <a:cs typeface="Times New Roman" panose="02020603050405020304" pitchFamily="18" charset="0"/>
                        </a:rPr>
                        <a:t>1</a:t>
                      </a:r>
                    </a:p>
                  </a:txBody>
                  <a:tcPr anchor="ctr"/>
                </a:tc>
                <a:tc>
                  <a:txBody>
                    <a:bodyPr/>
                    <a:lstStyle/>
                    <a:p>
                      <a:pPr algn="ctr"/>
                      <a:r>
                        <a:rPr lang="en-US" sz="1600" dirty="0">
                          <a:latin typeface="Times New Roman" panose="02020603050405020304" pitchFamily="18" charset="0"/>
                          <a:cs typeface="Times New Roman" panose="02020603050405020304" pitchFamily="18" charset="0"/>
                        </a:rPr>
                        <a:t>0.14%</a:t>
                      </a:r>
                    </a:p>
                  </a:txBody>
                  <a:tcPr anchor="ctr"/>
                </a:tc>
                <a:extLst>
                  <a:ext uri="{0D108BD9-81ED-4DB2-BD59-A6C34878D82A}">
                    <a16:rowId xmlns:a16="http://schemas.microsoft.com/office/drawing/2014/main" val="475020726"/>
                  </a:ext>
                </a:extLst>
              </a:tr>
              <a:tr h="571623">
                <a:tc>
                  <a:txBody>
                    <a:bodyPr/>
                    <a:lstStyle/>
                    <a:p>
                      <a:r>
                        <a:rPr lang="en-US" sz="1600" b="1">
                          <a:latin typeface="Times New Roman" panose="02020603050405020304" pitchFamily="18" charset="0"/>
                          <a:cs typeface="Times New Roman" panose="02020603050405020304" pitchFamily="18" charset="0"/>
                        </a:rPr>
                        <a:t>Total Service Population</a:t>
                      </a:r>
                    </a:p>
                  </a:txBody>
                  <a:tcPr anchor="ctr"/>
                </a:tc>
                <a:tc>
                  <a:txBody>
                    <a:bodyPr/>
                    <a:lstStyle/>
                    <a:p>
                      <a:pPr algn="ctr"/>
                      <a:r>
                        <a:rPr lang="en-US" sz="1600" b="1" dirty="0">
                          <a:latin typeface="Times New Roman" panose="02020603050405020304" pitchFamily="18" charset="0"/>
                          <a:cs typeface="Times New Roman" panose="02020603050405020304" pitchFamily="18" charset="0"/>
                        </a:rPr>
                        <a:t>711</a:t>
                      </a:r>
                    </a:p>
                  </a:txBody>
                  <a:tcPr anchor="ctr"/>
                </a:tc>
                <a:tc>
                  <a:txBody>
                    <a:bodyPr/>
                    <a:lstStyle/>
                    <a:p>
                      <a:pPr algn="ctr"/>
                      <a:endParaRPr lang="en-US" sz="1600" dirty="0">
                        <a:latin typeface="Times New Roman" panose="02020603050405020304" pitchFamily="18" charset="0"/>
                        <a:cs typeface="Times New Roman" panose="02020603050405020304" pitchFamily="18" charset="0"/>
                      </a:endParaRPr>
                    </a:p>
                  </a:txBody>
                  <a:tcPr anchor="ctr"/>
                </a:tc>
                <a:extLst>
                  <a:ext uri="{0D108BD9-81ED-4DB2-BD59-A6C34878D82A}">
                    <a16:rowId xmlns:a16="http://schemas.microsoft.com/office/drawing/2014/main" val="799508928"/>
                  </a:ext>
                </a:extLst>
              </a:tr>
            </a:tbl>
          </a:graphicData>
        </a:graphic>
      </p:graphicFrame>
    </p:spTree>
    <p:extLst>
      <p:ext uri="{BB962C8B-B14F-4D97-AF65-F5344CB8AC3E}">
        <p14:creationId xmlns:p14="http://schemas.microsoft.com/office/powerpoint/2010/main" val="113228936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90623" y="441252"/>
            <a:ext cx="10972800" cy="1066800"/>
          </a:xfrm>
        </p:spPr>
        <p:txBody>
          <a:bodyPr>
            <a:normAutofit fontScale="90000"/>
          </a:bodyPr>
          <a:lstStyle/>
          <a:p>
            <a:r>
              <a:rPr lang="en-US" b="1" dirty="0">
                <a:latin typeface="Times New Roman" panose="02020603050405020304" pitchFamily="18" charset="0"/>
                <a:cs typeface="Times New Roman" panose="02020603050405020304" pitchFamily="18" charset="0"/>
              </a:rPr>
              <a:t>ISK Mental / Behavioral Health Diagnoses </a:t>
            </a:r>
            <a:r>
              <a:rPr lang="en-US" dirty="0">
                <a:latin typeface="Times New Roman" panose="02020603050405020304" pitchFamily="18" charset="0"/>
                <a:cs typeface="Times New Roman" panose="02020603050405020304" pitchFamily="18" charset="0"/>
              </a:rPr>
              <a:t>(cont’d)</a:t>
            </a:r>
          </a:p>
        </p:txBody>
      </p:sp>
      <p:graphicFrame>
        <p:nvGraphicFramePr>
          <p:cNvPr id="5" name="Table 5">
            <a:extLst>
              <a:ext uri="{FF2B5EF4-FFF2-40B4-BE49-F238E27FC236}">
                <a16:creationId xmlns:a16="http://schemas.microsoft.com/office/drawing/2014/main" id="{E64E02A6-9412-6B71-5CFB-E1A20C3E347D}"/>
              </a:ext>
            </a:extLst>
          </p:cNvPr>
          <p:cNvGraphicFramePr>
            <a:graphicFrameLocks noGrp="1"/>
          </p:cNvGraphicFramePr>
          <p:nvPr>
            <p:ph sz="half" idx="1"/>
            <p:extLst>
              <p:ext uri="{D42A27DB-BD31-4B8C-83A1-F6EECF244321}">
                <p14:modId xmlns:p14="http://schemas.microsoft.com/office/powerpoint/2010/main" val="566591072"/>
              </p:ext>
            </p:extLst>
          </p:nvPr>
        </p:nvGraphicFramePr>
        <p:xfrm>
          <a:off x="489525" y="1362405"/>
          <a:ext cx="5384799" cy="5374543"/>
        </p:xfrm>
        <a:graphic>
          <a:graphicData uri="http://schemas.openxmlformats.org/drawingml/2006/table">
            <a:tbl>
              <a:tblPr firstRow="1" bandRow="1">
                <a:tableStyleId>{3B4B98B0-60AC-42C2-AFA5-B58CD77FA1E5}</a:tableStyleId>
              </a:tblPr>
              <a:tblGrid>
                <a:gridCol w="1794933">
                  <a:extLst>
                    <a:ext uri="{9D8B030D-6E8A-4147-A177-3AD203B41FA5}">
                      <a16:colId xmlns:a16="http://schemas.microsoft.com/office/drawing/2014/main" val="3832868018"/>
                    </a:ext>
                  </a:extLst>
                </a:gridCol>
                <a:gridCol w="1794933">
                  <a:extLst>
                    <a:ext uri="{9D8B030D-6E8A-4147-A177-3AD203B41FA5}">
                      <a16:colId xmlns:a16="http://schemas.microsoft.com/office/drawing/2014/main" val="4029687251"/>
                    </a:ext>
                  </a:extLst>
                </a:gridCol>
                <a:gridCol w="1794933">
                  <a:extLst>
                    <a:ext uri="{9D8B030D-6E8A-4147-A177-3AD203B41FA5}">
                      <a16:colId xmlns:a16="http://schemas.microsoft.com/office/drawing/2014/main" val="765194912"/>
                    </a:ext>
                  </a:extLst>
                </a:gridCol>
              </a:tblGrid>
              <a:tr h="624418">
                <a:tc>
                  <a:txBody>
                    <a:bodyPr/>
                    <a:lstStyle/>
                    <a:p>
                      <a:pPr algn="ctr"/>
                      <a:r>
                        <a:rPr lang="en-US" sz="1600">
                          <a:latin typeface="Times New Roman" panose="02020603050405020304" pitchFamily="18" charset="0"/>
                          <a:cs typeface="Times New Roman" panose="02020603050405020304" pitchFamily="18" charset="0"/>
                        </a:rPr>
                        <a:t>IDD Youth</a:t>
                      </a:r>
                    </a:p>
                  </a:txBody>
                  <a:tcPr anchor="b"/>
                </a:tc>
                <a:tc>
                  <a:txBody>
                    <a:bodyPr/>
                    <a:lstStyle/>
                    <a:p>
                      <a:pPr algn="ctr"/>
                      <a:r>
                        <a:rPr lang="en-US" sz="1600">
                          <a:latin typeface="Times New Roman" panose="02020603050405020304" pitchFamily="18" charset="0"/>
                          <a:cs typeface="Times New Roman" panose="02020603050405020304" pitchFamily="18" charset="0"/>
                        </a:rPr>
                        <a:t>Count of Persons Served</a:t>
                      </a:r>
                    </a:p>
                  </a:txBody>
                  <a:tcPr anchor="b"/>
                </a:tc>
                <a:tc>
                  <a:txBody>
                    <a:bodyPr/>
                    <a:lstStyle/>
                    <a:p>
                      <a:pPr algn="ctr"/>
                      <a:r>
                        <a:rPr lang="en-US" sz="1600">
                          <a:latin typeface="Times New Roman" panose="02020603050405020304" pitchFamily="18" charset="0"/>
                          <a:cs typeface="Times New Roman" panose="02020603050405020304" pitchFamily="18" charset="0"/>
                        </a:rPr>
                        <a:t>% of Total Population</a:t>
                      </a:r>
                    </a:p>
                  </a:txBody>
                  <a:tcPr anchor="b"/>
                </a:tc>
                <a:extLst>
                  <a:ext uri="{0D108BD9-81ED-4DB2-BD59-A6C34878D82A}">
                    <a16:rowId xmlns:a16="http://schemas.microsoft.com/office/drawing/2014/main" val="3326740658"/>
                  </a:ext>
                </a:extLst>
              </a:tr>
              <a:tr h="558689">
                <a:tc>
                  <a:txBody>
                    <a:bodyPr/>
                    <a:lstStyle/>
                    <a:p>
                      <a:r>
                        <a:rPr lang="en-US" sz="1500">
                          <a:latin typeface="Times New Roman" panose="02020603050405020304" pitchFamily="18" charset="0"/>
                          <a:cs typeface="Times New Roman" panose="02020603050405020304" pitchFamily="18" charset="0"/>
                        </a:rPr>
                        <a:t>Autism/Pervasive Development Disorder</a:t>
                      </a:r>
                    </a:p>
                  </a:txBody>
                  <a:tcPr anchor="ctr"/>
                </a:tc>
                <a:tc>
                  <a:txBody>
                    <a:bodyPr/>
                    <a:lstStyle/>
                    <a:p>
                      <a:pPr algn="ctr"/>
                      <a:r>
                        <a:rPr lang="en-US" sz="1500" dirty="0">
                          <a:latin typeface="Times New Roman" panose="02020603050405020304" pitchFamily="18" charset="0"/>
                          <a:cs typeface="Times New Roman" panose="02020603050405020304" pitchFamily="18" charset="0"/>
                        </a:rPr>
                        <a:t>307</a:t>
                      </a:r>
                    </a:p>
                  </a:txBody>
                  <a:tcPr anchor="ctr"/>
                </a:tc>
                <a:tc>
                  <a:txBody>
                    <a:bodyPr/>
                    <a:lstStyle/>
                    <a:p>
                      <a:pPr algn="ctr"/>
                      <a:r>
                        <a:rPr lang="en-US" sz="1500" dirty="0">
                          <a:latin typeface="Times New Roman" panose="02020603050405020304" pitchFamily="18" charset="0"/>
                          <a:cs typeface="Times New Roman" panose="02020603050405020304" pitchFamily="18" charset="0"/>
                        </a:rPr>
                        <a:t>62.65%</a:t>
                      </a:r>
                    </a:p>
                  </a:txBody>
                  <a:tcPr anchor="ctr"/>
                </a:tc>
                <a:extLst>
                  <a:ext uri="{0D108BD9-81ED-4DB2-BD59-A6C34878D82A}">
                    <a16:rowId xmlns:a16="http://schemas.microsoft.com/office/drawing/2014/main" val="1530762265"/>
                  </a:ext>
                </a:extLst>
              </a:tr>
              <a:tr h="558689">
                <a:tc>
                  <a:txBody>
                    <a:bodyPr/>
                    <a:lstStyle/>
                    <a:p>
                      <a:r>
                        <a:rPr lang="en-US" sz="1500">
                          <a:latin typeface="Times New Roman" panose="02020603050405020304" pitchFamily="18" charset="0"/>
                          <a:cs typeface="Times New Roman" panose="02020603050405020304" pitchFamily="18" charset="0"/>
                        </a:rPr>
                        <a:t>Mild Intellectual Disability</a:t>
                      </a:r>
                    </a:p>
                  </a:txBody>
                  <a:tcPr anchor="ctr"/>
                </a:tc>
                <a:tc>
                  <a:txBody>
                    <a:bodyPr/>
                    <a:lstStyle/>
                    <a:p>
                      <a:pPr algn="ctr"/>
                      <a:r>
                        <a:rPr lang="en-US" sz="1500" dirty="0">
                          <a:latin typeface="Times New Roman" panose="02020603050405020304" pitchFamily="18" charset="0"/>
                          <a:cs typeface="Times New Roman" panose="02020603050405020304" pitchFamily="18" charset="0"/>
                        </a:rPr>
                        <a:t>57</a:t>
                      </a:r>
                    </a:p>
                  </a:txBody>
                  <a:tcPr anchor="ctr"/>
                </a:tc>
                <a:tc>
                  <a:txBody>
                    <a:bodyPr/>
                    <a:lstStyle/>
                    <a:p>
                      <a:pPr algn="ctr"/>
                      <a:r>
                        <a:rPr lang="en-US" sz="1500" dirty="0">
                          <a:latin typeface="Times New Roman" panose="02020603050405020304" pitchFamily="18" charset="0"/>
                          <a:cs typeface="Times New Roman" panose="02020603050405020304" pitchFamily="18" charset="0"/>
                        </a:rPr>
                        <a:t>11.63%</a:t>
                      </a:r>
                    </a:p>
                  </a:txBody>
                  <a:tcPr anchor="ctr"/>
                </a:tc>
                <a:extLst>
                  <a:ext uri="{0D108BD9-81ED-4DB2-BD59-A6C34878D82A}">
                    <a16:rowId xmlns:a16="http://schemas.microsoft.com/office/drawing/2014/main" val="772936960"/>
                  </a:ext>
                </a:extLst>
              </a:tr>
              <a:tr h="399846">
                <a:tc>
                  <a:txBody>
                    <a:bodyPr/>
                    <a:lstStyle/>
                    <a:p>
                      <a:r>
                        <a:rPr lang="en-US" sz="1500">
                          <a:latin typeface="Times New Roman" panose="02020603050405020304" pitchFamily="18" charset="0"/>
                          <a:cs typeface="Times New Roman" panose="02020603050405020304" pitchFamily="18" charset="0"/>
                        </a:rPr>
                        <a:t>Moderate ID</a:t>
                      </a:r>
                    </a:p>
                  </a:txBody>
                  <a:tcPr anchor="ctr"/>
                </a:tc>
                <a:tc>
                  <a:txBody>
                    <a:bodyPr/>
                    <a:lstStyle/>
                    <a:p>
                      <a:pPr algn="ctr"/>
                      <a:r>
                        <a:rPr lang="en-US" sz="1500" dirty="0">
                          <a:latin typeface="Times New Roman" panose="02020603050405020304" pitchFamily="18" charset="0"/>
                          <a:cs typeface="Times New Roman" panose="02020603050405020304" pitchFamily="18" charset="0"/>
                        </a:rPr>
                        <a:t>16</a:t>
                      </a:r>
                    </a:p>
                  </a:txBody>
                  <a:tcPr anchor="ctr"/>
                </a:tc>
                <a:tc>
                  <a:txBody>
                    <a:bodyPr/>
                    <a:lstStyle/>
                    <a:p>
                      <a:pPr algn="ctr"/>
                      <a:r>
                        <a:rPr lang="en-US" sz="1500" dirty="0">
                          <a:latin typeface="Times New Roman" panose="02020603050405020304" pitchFamily="18" charset="0"/>
                          <a:cs typeface="Times New Roman" panose="02020603050405020304" pitchFamily="18" charset="0"/>
                        </a:rPr>
                        <a:t>3.27%</a:t>
                      </a:r>
                    </a:p>
                  </a:txBody>
                  <a:tcPr anchor="ctr"/>
                </a:tc>
                <a:extLst>
                  <a:ext uri="{0D108BD9-81ED-4DB2-BD59-A6C34878D82A}">
                    <a16:rowId xmlns:a16="http://schemas.microsoft.com/office/drawing/2014/main" val="1811504841"/>
                  </a:ext>
                </a:extLst>
              </a:tr>
              <a:tr h="399846">
                <a:tc>
                  <a:txBody>
                    <a:bodyPr/>
                    <a:lstStyle/>
                    <a:p>
                      <a:r>
                        <a:rPr lang="en-US" sz="1500">
                          <a:latin typeface="Times New Roman" panose="02020603050405020304" pitchFamily="18" charset="0"/>
                          <a:cs typeface="Times New Roman" panose="02020603050405020304" pitchFamily="18" charset="0"/>
                        </a:rPr>
                        <a:t>Severe / Profound ID</a:t>
                      </a:r>
                    </a:p>
                  </a:txBody>
                  <a:tcPr anchor="ctr"/>
                </a:tc>
                <a:tc>
                  <a:txBody>
                    <a:bodyPr/>
                    <a:lstStyle/>
                    <a:p>
                      <a:pPr algn="ctr"/>
                      <a:r>
                        <a:rPr lang="en-US" sz="1500" dirty="0">
                          <a:latin typeface="Times New Roman" panose="02020603050405020304" pitchFamily="18" charset="0"/>
                          <a:cs typeface="Times New Roman" panose="02020603050405020304" pitchFamily="18" charset="0"/>
                        </a:rPr>
                        <a:t>8</a:t>
                      </a:r>
                    </a:p>
                  </a:txBody>
                  <a:tcPr anchor="ctr"/>
                </a:tc>
                <a:tc>
                  <a:txBody>
                    <a:bodyPr/>
                    <a:lstStyle/>
                    <a:p>
                      <a:pPr algn="ctr"/>
                      <a:r>
                        <a:rPr lang="en-US" sz="1500" dirty="0">
                          <a:latin typeface="Times New Roman" panose="02020603050405020304" pitchFamily="18" charset="0"/>
                          <a:cs typeface="Times New Roman" panose="02020603050405020304" pitchFamily="18" charset="0"/>
                        </a:rPr>
                        <a:t>1.63%</a:t>
                      </a:r>
                    </a:p>
                  </a:txBody>
                  <a:tcPr anchor="ctr"/>
                </a:tc>
                <a:extLst>
                  <a:ext uri="{0D108BD9-81ED-4DB2-BD59-A6C34878D82A}">
                    <a16:rowId xmlns:a16="http://schemas.microsoft.com/office/drawing/2014/main" val="4083800661"/>
                  </a:ext>
                </a:extLst>
              </a:tr>
              <a:tr h="558689">
                <a:tc>
                  <a:txBody>
                    <a:bodyPr/>
                    <a:lstStyle/>
                    <a:p>
                      <a:r>
                        <a:rPr kumimoji="0" lang="en-US" sz="1500" kern="1200">
                          <a:solidFill>
                            <a:schemeClr val="tx1"/>
                          </a:solidFill>
                          <a:effectLst/>
                          <a:latin typeface="Times New Roman" panose="02020603050405020304" pitchFamily="18" charset="0"/>
                          <a:ea typeface="+mn-ea"/>
                          <a:cs typeface="Times New Roman" panose="02020603050405020304" pitchFamily="18" charset="0"/>
                        </a:rPr>
                        <a:t>ADHD</a:t>
                      </a:r>
                      <a:endParaRPr lang="en-US" sz="1500">
                        <a:latin typeface="Times New Roman" panose="02020603050405020304" pitchFamily="18" charset="0"/>
                        <a:cs typeface="Times New Roman" panose="02020603050405020304" pitchFamily="18" charset="0"/>
                      </a:endParaRPr>
                    </a:p>
                  </a:txBody>
                  <a:tcPr anchor="ctr"/>
                </a:tc>
                <a:tc>
                  <a:txBody>
                    <a:bodyPr/>
                    <a:lstStyle/>
                    <a:p>
                      <a:pPr algn="ctr"/>
                      <a:r>
                        <a:rPr lang="en-US" sz="1500" dirty="0">
                          <a:latin typeface="Times New Roman" panose="02020603050405020304" pitchFamily="18" charset="0"/>
                          <a:cs typeface="Times New Roman" panose="02020603050405020304" pitchFamily="18" charset="0"/>
                        </a:rPr>
                        <a:t>76</a:t>
                      </a:r>
                    </a:p>
                  </a:txBody>
                  <a:tcPr anchor="ctr"/>
                </a:tc>
                <a:tc>
                  <a:txBody>
                    <a:bodyPr/>
                    <a:lstStyle/>
                    <a:p>
                      <a:pPr algn="ctr"/>
                      <a:r>
                        <a:rPr lang="en-US" sz="1500" dirty="0">
                          <a:latin typeface="Times New Roman" panose="02020603050405020304" pitchFamily="18" charset="0"/>
                          <a:cs typeface="Times New Roman" panose="02020603050405020304" pitchFamily="18" charset="0"/>
                        </a:rPr>
                        <a:t>15.51%</a:t>
                      </a:r>
                    </a:p>
                  </a:txBody>
                  <a:tcPr anchor="ctr"/>
                </a:tc>
                <a:extLst>
                  <a:ext uri="{0D108BD9-81ED-4DB2-BD59-A6C34878D82A}">
                    <a16:rowId xmlns:a16="http://schemas.microsoft.com/office/drawing/2014/main" val="54666049"/>
                  </a:ext>
                </a:extLst>
              </a:tr>
              <a:tr h="399846">
                <a:tc>
                  <a:txBody>
                    <a:bodyPr/>
                    <a:lstStyle/>
                    <a:p>
                      <a:r>
                        <a:rPr lang="en-US" sz="1500">
                          <a:latin typeface="Times New Roman" panose="02020603050405020304" pitchFamily="18" charset="0"/>
                          <a:cs typeface="Times New Roman" panose="02020603050405020304" pitchFamily="18" charset="0"/>
                        </a:rPr>
                        <a:t>Anxiety Disorders</a:t>
                      </a:r>
                    </a:p>
                  </a:txBody>
                  <a:tcPr anchor="ctr"/>
                </a:tc>
                <a:tc>
                  <a:txBody>
                    <a:bodyPr/>
                    <a:lstStyle/>
                    <a:p>
                      <a:pPr algn="ctr"/>
                      <a:r>
                        <a:rPr lang="en-US" sz="1500" dirty="0">
                          <a:latin typeface="Times New Roman" panose="02020603050405020304" pitchFamily="18" charset="0"/>
                          <a:cs typeface="Times New Roman" panose="02020603050405020304" pitchFamily="18" charset="0"/>
                        </a:rPr>
                        <a:t>22</a:t>
                      </a:r>
                    </a:p>
                  </a:txBody>
                  <a:tcPr anchor="ctr"/>
                </a:tc>
                <a:tc>
                  <a:txBody>
                    <a:bodyPr/>
                    <a:lstStyle/>
                    <a:p>
                      <a:pPr algn="ctr"/>
                      <a:r>
                        <a:rPr lang="en-US" sz="1500" dirty="0">
                          <a:latin typeface="Times New Roman" panose="02020603050405020304" pitchFamily="18" charset="0"/>
                          <a:cs typeface="Times New Roman" panose="02020603050405020304" pitchFamily="18" charset="0"/>
                        </a:rPr>
                        <a:t>4.49%</a:t>
                      </a:r>
                    </a:p>
                  </a:txBody>
                  <a:tcPr anchor="ctr"/>
                </a:tc>
                <a:extLst>
                  <a:ext uri="{0D108BD9-81ED-4DB2-BD59-A6C34878D82A}">
                    <a16:rowId xmlns:a16="http://schemas.microsoft.com/office/drawing/2014/main" val="2428636507"/>
                  </a:ext>
                </a:extLst>
              </a:tr>
              <a:tr h="399846">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500">
                          <a:latin typeface="Times New Roman" panose="02020603050405020304" pitchFamily="18" charset="0"/>
                          <a:cs typeface="Times New Roman" panose="02020603050405020304" pitchFamily="18" charset="0"/>
                        </a:rPr>
                        <a:t>PTSD and Trauma</a:t>
                      </a:r>
                    </a:p>
                  </a:txBody>
                  <a:tcPr anchor="ctr"/>
                </a:tc>
                <a:tc>
                  <a:txBody>
                    <a:bodyPr/>
                    <a:lstStyle/>
                    <a:p>
                      <a:pPr algn="ctr"/>
                      <a:r>
                        <a:rPr lang="en-US" sz="1500" dirty="0">
                          <a:latin typeface="Times New Roman" panose="02020603050405020304" pitchFamily="18" charset="0"/>
                          <a:cs typeface="Times New Roman" panose="02020603050405020304" pitchFamily="18" charset="0"/>
                        </a:rPr>
                        <a:t>51</a:t>
                      </a:r>
                    </a:p>
                  </a:txBody>
                  <a:tcPr anchor="ctr"/>
                </a:tc>
                <a:tc>
                  <a:txBody>
                    <a:bodyPr/>
                    <a:lstStyle/>
                    <a:p>
                      <a:pPr algn="ctr"/>
                      <a:r>
                        <a:rPr lang="en-US" sz="1500" dirty="0">
                          <a:latin typeface="Times New Roman" panose="02020603050405020304" pitchFamily="18" charset="0"/>
                          <a:cs typeface="Times New Roman" panose="02020603050405020304" pitchFamily="18" charset="0"/>
                        </a:rPr>
                        <a:t>10.41%</a:t>
                      </a:r>
                    </a:p>
                  </a:txBody>
                  <a:tcPr anchor="ctr"/>
                </a:tc>
                <a:extLst>
                  <a:ext uri="{0D108BD9-81ED-4DB2-BD59-A6C34878D82A}">
                    <a16:rowId xmlns:a16="http://schemas.microsoft.com/office/drawing/2014/main" val="4187416343"/>
                  </a:ext>
                </a:extLst>
              </a:tr>
              <a:tr h="399846">
                <a:tc>
                  <a:txBody>
                    <a:bodyPr/>
                    <a:lstStyle/>
                    <a:p>
                      <a:r>
                        <a:rPr lang="en-US" sz="1500">
                          <a:latin typeface="Times New Roman" panose="02020603050405020304" pitchFamily="18" charset="0"/>
                          <a:cs typeface="Times New Roman" panose="02020603050405020304" pitchFamily="18" charset="0"/>
                        </a:rPr>
                        <a:t>Major Depressive Disorder</a:t>
                      </a:r>
                    </a:p>
                  </a:txBody>
                  <a:tcPr anchor="ctr"/>
                </a:tc>
                <a:tc>
                  <a:txBody>
                    <a:bodyPr/>
                    <a:lstStyle/>
                    <a:p>
                      <a:pPr algn="ctr"/>
                      <a:r>
                        <a:rPr lang="en-US" sz="1500" dirty="0">
                          <a:latin typeface="Times New Roman" panose="02020603050405020304" pitchFamily="18" charset="0"/>
                          <a:cs typeface="Times New Roman" panose="02020603050405020304" pitchFamily="18" charset="0"/>
                        </a:rPr>
                        <a:t>11</a:t>
                      </a:r>
                    </a:p>
                  </a:txBody>
                  <a:tcPr anchor="ctr"/>
                </a:tc>
                <a:tc>
                  <a:txBody>
                    <a:bodyPr/>
                    <a:lstStyle/>
                    <a:p>
                      <a:pPr algn="ctr"/>
                      <a:r>
                        <a:rPr lang="en-US" sz="1500" dirty="0">
                          <a:latin typeface="Times New Roman" panose="02020603050405020304" pitchFamily="18" charset="0"/>
                          <a:cs typeface="Times New Roman" panose="02020603050405020304" pitchFamily="18" charset="0"/>
                        </a:rPr>
                        <a:t>2.24%</a:t>
                      </a:r>
                    </a:p>
                  </a:txBody>
                  <a:tcPr anchor="ctr"/>
                </a:tc>
                <a:extLst>
                  <a:ext uri="{0D108BD9-81ED-4DB2-BD59-A6C34878D82A}">
                    <a16:rowId xmlns:a16="http://schemas.microsoft.com/office/drawing/2014/main" val="1258923019"/>
                  </a:ext>
                </a:extLst>
              </a:tr>
              <a:tr h="558689">
                <a:tc>
                  <a:txBody>
                    <a:bodyPr/>
                    <a:lstStyle/>
                    <a:p>
                      <a:r>
                        <a:rPr lang="en-US" sz="1500" b="1">
                          <a:latin typeface="Times New Roman" panose="02020603050405020304" pitchFamily="18" charset="0"/>
                          <a:cs typeface="Times New Roman" panose="02020603050405020304" pitchFamily="18" charset="0"/>
                        </a:rPr>
                        <a:t>Total Service Population</a:t>
                      </a:r>
                    </a:p>
                  </a:txBody>
                  <a:tcPr anchor="ctr"/>
                </a:tc>
                <a:tc>
                  <a:txBody>
                    <a:bodyPr/>
                    <a:lstStyle/>
                    <a:p>
                      <a:pPr algn="ctr"/>
                      <a:r>
                        <a:rPr lang="en-US" sz="1500" b="1" dirty="0">
                          <a:latin typeface="Times New Roman" panose="02020603050405020304" pitchFamily="18" charset="0"/>
                          <a:cs typeface="Times New Roman" panose="02020603050405020304" pitchFamily="18" charset="0"/>
                        </a:rPr>
                        <a:t>490</a:t>
                      </a:r>
                    </a:p>
                  </a:txBody>
                  <a:tcPr anchor="ctr"/>
                </a:tc>
                <a:tc>
                  <a:txBody>
                    <a:bodyPr/>
                    <a:lstStyle/>
                    <a:p>
                      <a:pPr algn="ctr"/>
                      <a:endParaRPr lang="en-US" sz="1500" dirty="0">
                        <a:latin typeface="Times New Roman" panose="02020603050405020304" pitchFamily="18" charset="0"/>
                        <a:cs typeface="Times New Roman" panose="02020603050405020304" pitchFamily="18" charset="0"/>
                      </a:endParaRPr>
                    </a:p>
                  </a:txBody>
                  <a:tcPr anchor="ctr"/>
                </a:tc>
                <a:extLst>
                  <a:ext uri="{0D108BD9-81ED-4DB2-BD59-A6C34878D82A}">
                    <a16:rowId xmlns:a16="http://schemas.microsoft.com/office/drawing/2014/main" val="916622475"/>
                  </a:ext>
                </a:extLst>
              </a:tr>
            </a:tbl>
          </a:graphicData>
        </a:graphic>
      </p:graphicFrame>
    </p:spTree>
    <p:extLst>
      <p:ext uri="{BB962C8B-B14F-4D97-AF65-F5344CB8AC3E}">
        <p14:creationId xmlns:p14="http://schemas.microsoft.com/office/powerpoint/2010/main" val="391216322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3327" y="639144"/>
            <a:ext cx="10972800" cy="1066800"/>
          </a:xfrm>
        </p:spPr>
        <p:txBody>
          <a:bodyPr>
            <a:norm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3400" b="1" dirty="0">
                <a:solidFill>
                  <a:schemeClr val="tx2"/>
                </a:solidFill>
                <a:latin typeface="Times New Roman" panose="02020603050405020304" pitchFamily="18" charset="0"/>
                <a:cs typeface="Times New Roman" panose="02020603050405020304" pitchFamily="18" charset="0"/>
              </a:rPr>
              <a:t>CCBHC Clinic-Reported Quality Performance Measures</a:t>
            </a:r>
          </a:p>
        </p:txBody>
      </p:sp>
      <p:pic>
        <p:nvPicPr>
          <p:cNvPr id="13" name="Content Placeholder 12" descr="A screenshot of a graph&#10;&#10;AI-generated content may be incorrect.">
            <a:extLst>
              <a:ext uri="{FF2B5EF4-FFF2-40B4-BE49-F238E27FC236}">
                <a16:creationId xmlns:a16="http://schemas.microsoft.com/office/drawing/2014/main" id="{9E00E6FA-AA97-4DD2-3B8F-AAFE2530A67B}"/>
              </a:ext>
            </a:extLst>
          </p:cNvPr>
          <p:cNvPicPr>
            <a:picLocks noGrp="1" noChangeAspect="1"/>
          </p:cNvPicPr>
          <p:nvPr>
            <p:ph sz="half" idx="2"/>
          </p:nvPr>
        </p:nvPicPr>
        <p:blipFill>
          <a:blip r:embed="rId3">
            <a:extLst>
              <a:ext uri="{28A0092B-C50C-407E-A947-70E740481C1C}">
                <a14:useLocalDpi xmlns:a14="http://schemas.microsoft.com/office/drawing/2010/main" val="0"/>
              </a:ext>
            </a:extLst>
          </a:blip>
          <a:stretch>
            <a:fillRect/>
          </a:stretch>
        </p:blipFill>
        <p:spPr>
          <a:xfrm>
            <a:off x="6463731" y="2115617"/>
            <a:ext cx="5384800" cy="2115189"/>
          </a:xfrm>
        </p:spPr>
      </p:pic>
      <p:graphicFrame>
        <p:nvGraphicFramePr>
          <p:cNvPr id="14" name="Table 13">
            <a:extLst>
              <a:ext uri="{FF2B5EF4-FFF2-40B4-BE49-F238E27FC236}">
                <a16:creationId xmlns:a16="http://schemas.microsoft.com/office/drawing/2014/main" id="{05E69CD2-CC8B-2A8F-D1FF-00F10FB0D272}"/>
              </a:ext>
            </a:extLst>
          </p:cNvPr>
          <p:cNvGraphicFramePr>
            <a:graphicFrameLocks noGrp="1"/>
          </p:cNvGraphicFramePr>
          <p:nvPr>
            <p:extLst>
              <p:ext uri="{D42A27DB-BD31-4B8C-83A1-F6EECF244321}">
                <p14:modId xmlns:p14="http://schemas.microsoft.com/office/powerpoint/2010/main" val="2827480712"/>
              </p:ext>
            </p:extLst>
          </p:nvPr>
        </p:nvGraphicFramePr>
        <p:xfrm>
          <a:off x="407917" y="1593122"/>
          <a:ext cx="5774520" cy="3633972"/>
        </p:xfrm>
        <a:graphic>
          <a:graphicData uri="http://schemas.openxmlformats.org/drawingml/2006/table">
            <a:tbl>
              <a:tblPr firstRow="1" bandRow="1">
                <a:tableStyleId>{3B4B98B0-60AC-42C2-AFA5-B58CD77FA1E5}</a:tableStyleId>
              </a:tblPr>
              <a:tblGrid>
                <a:gridCol w="4853295">
                  <a:extLst>
                    <a:ext uri="{9D8B030D-6E8A-4147-A177-3AD203B41FA5}">
                      <a16:colId xmlns:a16="http://schemas.microsoft.com/office/drawing/2014/main" val="1487352085"/>
                    </a:ext>
                  </a:extLst>
                </a:gridCol>
                <a:gridCol w="921225">
                  <a:extLst>
                    <a:ext uri="{9D8B030D-6E8A-4147-A177-3AD203B41FA5}">
                      <a16:colId xmlns:a16="http://schemas.microsoft.com/office/drawing/2014/main" val="208709352"/>
                    </a:ext>
                  </a:extLst>
                </a:gridCol>
              </a:tblGrid>
              <a:tr h="605662">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dirty="0">
                          <a:solidFill>
                            <a:schemeClr val="tx2"/>
                          </a:solidFill>
                          <a:latin typeface="Times New Roman" panose="02020603050405020304" pitchFamily="18" charset="0"/>
                          <a:cs typeface="Times New Roman" panose="02020603050405020304" pitchFamily="18" charset="0"/>
                        </a:rPr>
                        <a:t>FY24 Quality Bonus Payment Required Performance Measures</a:t>
                      </a:r>
                    </a:p>
                  </a:txBody>
                  <a:tcPr/>
                </a:tc>
                <a:tc>
                  <a:txBody>
                    <a:bodyPr/>
                    <a:lstStyle/>
                    <a:p>
                      <a:endParaRPr lang="en-US"/>
                    </a:p>
                  </a:txBody>
                  <a:tcPr/>
                </a:tc>
                <a:extLst>
                  <a:ext uri="{0D108BD9-81ED-4DB2-BD59-A6C34878D82A}">
                    <a16:rowId xmlns:a16="http://schemas.microsoft.com/office/drawing/2014/main" val="2524868015"/>
                  </a:ext>
                </a:extLst>
              </a:tr>
              <a:tr h="605662">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baseline="0" dirty="0">
                          <a:solidFill>
                            <a:schemeClr val="tx1"/>
                          </a:solidFill>
                          <a:latin typeface="Times New Roman" panose="02020603050405020304" pitchFamily="18" charset="0"/>
                          <a:ea typeface="+mn-ea"/>
                          <a:cs typeface="Times New Roman" panose="02020603050405020304" pitchFamily="18" charset="0"/>
                        </a:rPr>
                        <a:t>Follow-Up After Hospitalization for Mental Illness, (FUH-CH) (FUH-AD)* </a:t>
                      </a:r>
                      <a:endParaRPr lang="en-US" sz="1600" dirty="0">
                        <a:latin typeface="Times New Roman" panose="02020603050405020304" pitchFamily="18" charset="0"/>
                        <a:cs typeface="Times New Roman" panose="02020603050405020304" pitchFamily="18" charset="0"/>
                      </a:endParaRPr>
                    </a:p>
                  </a:txBody>
                  <a:tcPr/>
                </a:tc>
                <a:tc>
                  <a:txBody>
                    <a:bodyPr/>
                    <a:lstStyle/>
                    <a:p>
                      <a:endParaRPr lang="en-US" dirty="0"/>
                    </a:p>
                  </a:txBody>
                  <a:tcPr/>
                </a:tc>
                <a:extLst>
                  <a:ext uri="{0D108BD9-81ED-4DB2-BD59-A6C34878D82A}">
                    <a16:rowId xmlns:a16="http://schemas.microsoft.com/office/drawing/2014/main" val="2792089178"/>
                  </a:ext>
                </a:extLst>
              </a:tr>
              <a:tr h="605662">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baseline="0" dirty="0">
                          <a:solidFill>
                            <a:schemeClr val="tx1"/>
                          </a:solidFill>
                          <a:latin typeface="Times New Roman" panose="02020603050405020304" pitchFamily="18" charset="0"/>
                          <a:ea typeface="+mn-ea"/>
                          <a:cs typeface="Times New Roman" panose="02020603050405020304" pitchFamily="18" charset="0"/>
                        </a:rPr>
                        <a:t>Initiation and Engagement of Alcohol and Other Drug Dependence Treatment (IET-AD)* 	</a:t>
                      </a:r>
                    </a:p>
                  </a:txBody>
                  <a:tcPr/>
                </a:tc>
                <a:tc>
                  <a:txBody>
                    <a:bodyPr/>
                    <a:lstStyle/>
                    <a:p>
                      <a:endParaRPr lang="en-US"/>
                    </a:p>
                  </a:txBody>
                  <a:tcPr/>
                </a:tc>
                <a:extLst>
                  <a:ext uri="{0D108BD9-81ED-4DB2-BD59-A6C34878D82A}">
                    <a16:rowId xmlns:a16="http://schemas.microsoft.com/office/drawing/2014/main" val="2797352550"/>
                  </a:ext>
                </a:extLst>
              </a:tr>
              <a:tr h="605662">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baseline="0" dirty="0">
                          <a:solidFill>
                            <a:schemeClr val="tx1"/>
                          </a:solidFill>
                          <a:latin typeface="Times New Roman" panose="02020603050405020304" pitchFamily="18" charset="0"/>
                          <a:ea typeface="+mn-ea"/>
                          <a:cs typeface="Times New Roman" panose="02020603050405020304" pitchFamily="18" charset="0"/>
                        </a:rPr>
                        <a:t>Adherence to Antipsychotic Medications for Individuals with Schizophrenia (SAA-AD) </a:t>
                      </a:r>
                    </a:p>
                  </a:txBody>
                  <a:tcPr/>
                </a:tc>
                <a:tc>
                  <a:txBody>
                    <a:bodyPr/>
                    <a:lstStyle/>
                    <a:p>
                      <a:endParaRPr lang="en-US"/>
                    </a:p>
                  </a:txBody>
                  <a:tcPr/>
                </a:tc>
                <a:extLst>
                  <a:ext uri="{0D108BD9-81ED-4DB2-BD59-A6C34878D82A}">
                    <a16:rowId xmlns:a16="http://schemas.microsoft.com/office/drawing/2014/main" val="2822398826"/>
                  </a:ext>
                </a:extLst>
              </a:tr>
              <a:tr h="605662">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baseline="0" dirty="0">
                          <a:solidFill>
                            <a:schemeClr val="tx1"/>
                          </a:solidFill>
                          <a:latin typeface="Times New Roman" panose="02020603050405020304" pitchFamily="18" charset="0"/>
                          <a:ea typeface="+mn-ea"/>
                          <a:cs typeface="Times New Roman" panose="02020603050405020304" pitchFamily="18" charset="0"/>
                        </a:rPr>
                        <a:t>Child and Adolescent Major Depressive Disorder (MDD): Suicide Risk Assessment (SRA-C) * 	</a:t>
                      </a:r>
                    </a:p>
                  </a:txBody>
                  <a:tcPr/>
                </a:tc>
                <a:tc>
                  <a:txBody>
                    <a:bodyPr/>
                    <a:lstStyle/>
                    <a:p>
                      <a:endParaRPr lang="en-US"/>
                    </a:p>
                  </a:txBody>
                  <a:tcPr/>
                </a:tc>
                <a:extLst>
                  <a:ext uri="{0D108BD9-81ED-4DB2-BD59-A6C34878D82A}">
                    <a16:rowId xmlns:a16="http://schemas.microsoft.com/office/drawing/2014/main" val="1502346594"/>
                  </a:ext>
                </a:extLst>
              </a:tr>
              <a:tr h="605662">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baseline="0" dirty="0">
                          <a:solidFill>
                            <a:schemeClr val="tx1"/>
                          </a:solidFill>
                          <a:latin typeface="Times New Roman" panose="02020603050405020304" pitchFamily="18" charset="0"/>
                          <a:ea typeface="+mn-ea"/>
                          <a:cs typeface="Times New Roman" panose="02020603050405020304" pitchFamily="18" charset="0"/>
                        </a:rPr>
                        <a:t>Adult Major Depressive Disorder: Suicide Risk Assessment (SRA-A) * 	</a:t>
                      </a:r>
                    </a:p>
                  </a:txBody>
                  <a:tcPr/>
                </a:tc>
                <a:tc>
                  <a:txBody>
                    <a:bodyPr/>
                    <a:lstStyle/>
                    <a:p>
                      <a:endParaRPr lang="en-US" dirty="0"/>
                    </a:p>
                  </a:txBody>
                  <a:tcPr/>
                </a:tc>
                <a:extLst>
                  <a:ext uri="{0D108BD9-81ED-4DB2-BD59-A6C34878D82A}">
                    <a16:rowId xmlns:a16="http://schemas.microsoft.com/office/drawing/2014/main" val="2186340101"/>
                  </a:ext>
                </a:extLst>
              </a:tr>
            </a:tbl>
          </a:graphicData>
        </a:graphic>
      </p:graphicFrame>
    </p:spTree>
    <p:extLst>
      <p:ext uri="{BB962C8B-B14F-4D97-AF65-F5344CB8AC3E}">
        <p14:creationId xmlns:p14="http://schemas.microsoft.com/office/powerpoint/2010/main" val="134460769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a:latin typeface="Times New Roman" panose="02020603050405020304" pitchFamily="18" charset="0"/>
                <a:cs typeface="Times New Roman" panose="02020603050405020304" pitchFamily="18" charset="0"/>
              </a:rPr>
              <a:t>Satisfaction Surveys</a:t>
            </a:r>
          </a:p>
        </p:txBody>
      </p:sp>
      <p:sp>
        <p:nvSpPr>
          <p:cNvPr id="3" name="Content Placeholder 2"/>
          <p:cNvSpPr>
            <a:spLocks noGrp="1"/>
          </p:cNvSpPr>
          <p:nvPr>
            <p:ph idx="1"/>
          </p:nvPr>
        </p:nvSpPr>
        <p:spPr/>
        <p:txBody>
          <a:bodyPr/>
          <a:lstStyle/>
          <a:p>
            <a:endParaRPr lang="en-US" dirty="0">
              <a:latin typeface="Times New Roman" panose="02020603050405020304" pitchFamily="18" charset="0"/>
              <a:cs typeface="Times New Roman" panose="02020603050405020304" pitchFamily="18" charset="0"/>
            </a:endParaRPr>
          </a:p>
          <a:p>
            <a:pPr marL="109728" indent="0" algn="ctr">
              <a:buNone/>
            </a:pPr>
            <a:r>
              <a:rPr lang="en-US" dirty="0">
                <a:latin typeface="Times New Roman" panose="02020603050405020304" pitchFamily="18" charset="0"/>
                <a:cs typeface="Times New Roman" panose="02020603050405020304" pitchFamily="18" charset="0"/>
              </a:rPr>
              <a:t>Fiscal Year 2023-2024</a:t>
            </a:r>
          </a:p>
          <a:p>
            <a:pPr marL="109728" indent="0" algn="ctr">
              <a:buNone/>
            </a:pPr>
            <a:endParaRPr lang="en-US" dirty="0">
              <a:latin typeface="Times New Roman" panose="02020603050405020304" pitchFamily="18" charset="0"/>
              <a:cs typeface="Times New Roman" panose="02020603050405020304" pitchFamily="18" charset="0"/>
            </a:endParaRPr>
          </a:p>
          <a:p>
            <a:pPr marL="109728" indent="0" algn="ctr">
              <a:buNone/>
            </a:pPr>
            <a:r>
              <a:rPr lang="en-US" b="1" dirty="0">
                <a:latin typeface="Times New Roman" panose="02020603050405020304" pitchFamily="18" charset="0"/>
                <a:cs typeface="Times New Roman" panose="02020603050405020304" pitchFamily="18" charset="0"/>
              </a:rPr>
              <a:t>Youth Services Survey (YSS)</a:t>
            </a:r>
          </a:p>
          <a:p>
            <a:pPr marL="109728" indent="0" algn="ctr">
              <a:buNone/>
            </a:pPr>
            <a:endParaRPr lang="en-US" dirty="0">
              <a:latin typeface="Times New Roman" panose="02020603050405020304" pitchFamily="18" charset="0"/>
              <a:cs typeface="Times New Roman" panose="02020603050405020304" pitchFamily="18" charset="0"/>
            </a:endParaRPr>
          </a:p>
          <a:p>
            <a:pPr marL="109728" indent="0" algn="ctr">
              <a:buNone/>
            </a:pPr>
            <a:r>
              <a:rPr lang="en-US" b="1" dirty="0">
                <a:latin typeface="Times New Roman" panose="02020603050405020304" pitchFamily="18" charset="0"/>
                <a:cs typeface="Times New Roman" panose="02020603050405020304" pitchFamily="18" charset="0"/>
              </a:rPr>
              <a:t>Mental Health Statistics Improvement Plan (MHSIP)</a:t>
            </a:r>
          </a:p>
        </p:txBody>
      </p:sp>
    </p:spTree>
    <p:extLst>
      <p:ext uri="{BB962C8B-B14F-4D97-AF65-F5344CB8AC3E}">
        <p14:creationId xmlns:p14="http://schemas.microsoft.com/office/powerpoint/2010/main" val="221573474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1">
            <a:extLst>
              <a:ext uri="{FF2B5EF4-FFF2-40B4-BE49-F238E27FC236}">
                <a16:creationId xmlns:a16="http://schemas.microsoft.com/office/drawing/2014/main" id="{B5DE435F-CD45-4FDF-8B62-953B918BB1CE}"/>
              </a:ext>
            </a:extLst>
          </p:cNvPr>
          <p:cNvSpPr txBox="1">
            <a:spLocks/>
          </p:cNvSpPr>
          <p:nvPr/>
        </p:nvSpPr>
        <p:spPr>
          <a:xfrm>
            <a:off x="-1044575" y="431800"/>
            <a:ext cx="9144000" cy="1143000"/>
          </a:xfrm>
          <a:prstGeom prst="rect">
            <a:avLst/>
          </a:prstGeom>
        </p:spPr>
        <p:txBody>
          <a:bodyPr/>
          <a:lstStyle/>
          <a:p>
            <a:pPr algn="ctr" eaLnBrk="1" hangingPunct="1">
              <a:defRPr sz="1800" b="1" i="0" u="none" strike="noStrike" kern="1200" baseline="0">
                <a:solidFill>
                  <a:prstClr val="black"/>
                </a:solidFill>
                <a:latin typeface="+mn-lt"/>
                <a:ea typeface="+mn-ea"/>
                <a:cs typeface="+mn-cs"/>
              </a:defRPr>
            </a:pPr>
            <a:endParaRPr lang="en-US" sz="2800" dirty="0">
              <a:solidFill>
                <a:schemeClr val="tx2"/>
              </a:solidFill>
              <a:latin typeface="Times New Roman" panose="02020603050405020304" pitchFamily="18" charset="0"/>
              <a:ea typeface="+mj-ea"/>
              <a:cs typeface="Times New Roman" panose="02020603050405020304" pitchFamily="18" charset="0"/>
            </a:endParaRPr>
          </a:p>
        </p:txBody>
      </p:sp>
      <p:sp>
        <p:nvSpPr>
          <p:cNvPr id="3" name="Title 2">
            <a:extLst>
              <a:ext uri="{FF2B5EF4-FFF2-40B4-BE49-F238E27FC236}">
                <a16:creationId xmlns:a16="http://schemas.microsoft.com/office/drawing/2014/main" id="{7A989002-1BBD-C426-6B76-D5DFA5649A07}"/>
              </a:ext>
            </a:extLst>
          </p:cNvPr>
          <p:cNvSpPr>
            <a:spLocks noGrp="1"/>
          </p:cNvSpPr>
          <p:nvPr>
            <p:ph type="title"/>
          </p:nvPr>
        </p:nvSpPr>
        <p:spPr/>
        <p:txBody>
          <a:bodyPr>
            <a:normAutofit fontScale="90000"/>
          </a:bodyPr>
          <a:lstStyle/>
          <a:p>
            <a:r>
              <a:rPr lang="en-US" sz="4000" dirty="0">
                <a:solidFill>
                  <a:schemeClr val="tx2"/>
                </a:solidFill>
                <a:latin typeface="Times New Roman" panose="02020603050405020304" pitchFamily="18" charset="0"/>
                <a:ea typeface="+mj-ea"/>
                <a:cs typeface="Times New Roman" panose="02020603050405020304" pitchFamily="18" charset="0"/>
              </a:rPr>
              <a:t>Satisfaction Survey of Persons Served</a:t>
            </a:r>
            <a:br>
              <a:rPr lang="en-US" sz="4000" dirty="0">
                <a:solidFill>
                  <a:schemeClr val="tx2"/>
                </a:solidFill>
                <a:latin typeface="Times New Roman" panose="02020603050405020304" pitchFamily="18" charset="0"/>
                <a:ea typeface="+mj-ea"/>
                <a:cs typeface="Times New Roman" panose="02020603050405020304" pitchFamily="18" charset="0"/>
              </a:rPr>
            </a:br>
            <a:endParaRPr lang="en-US" dirty="0"/>
          </a:p>
        </p:txBody>
      </p:sp>
      <p:sp>
        <p:nvSpPr>
          <p:cNvPr id="4" name="Content Placeholder 3">
            <a:extLst>
              <a:ext uri="{FF2B5EF4-FFF2-40B4-BE49-F238E27FC236}">
                <a16:creationId xmlns:a16="http://schemas.microsoft.com/office/drawing/2014/main" id="{64CAB662-C8A1-79E3-8C7E-F4A644369765}"/>
              </a:ext>
            </a:extLst>
          </p:cNvPr>
          <p:cNvSpPr>
            <a:spLocks noGrp="1"/>
          </p:cNvSpPr>
          <p:nvPr>
            <p:ph idx="1"/>
          </p:nvPr>
        </p:nvSpPr>
        <p:spPr/>
        <p:txBody>
          <a:bodyPr/>
          <a:lstStyle/>
          <a:p>
            <a:pPr marL="109728" indent="0">
              <a:buNone/>
            </a:pPr>
            <a:r>
              <a:rPr lang="en-US" sz="2400" b="1" i="0" u="none" strike="noStrike" baseline="0" dirty="0">
                <a:latin typeface="Times New Roman" panose="02020603050405020304" pitchFamily="18" charset="0"/>
                <a:cs typeface="Times New Roman" panose="02020603050405020304" pitchFamily="18" charset="0"/>
              </a:rPr>
              <a:t>A nationally adopted, standardized tool designed to assess service recipients’ perception of care across behavioral health services was facilitated through SWMBH for the eight-county region. </a:t>
            </a:r>
          </a:p>
          <a:p>
            <a:pPr marL="109728" indent="0">
              <a:buNone/>
            </a:pPr>
            <a:endParaRPr lang="en-US" sz="2400" b="1" i="0" u="none" strike="noStrike" baseline="0" dirty="0">
              <a:latin typeface="Times New Roman" panose="02020603050405020304" pitchFamily="18" charset="0"/>
              <a:cs typeface="Times New Roman" panose="02020603050405020304" pitchFamily="18" charset="0"/>
            </a:endParaRPr>
          </a:p>
          <a:p>
            <a:pPr lvl="1"/>
            <a:r>
              <a:rPr lang="en-US" sz="2000" dirty="0">
                <a:latin typeface="Times New Roman" panose="02020603050405020304" pitchFamily="18" charset="0"/>
                <a:cs typeface="Times New Roman" panose="02020603050405020304" pitchFamily="18" charset="0"/>
              </a:rPr>
              <a:t>Mental Health Statistics Improvement Program (MHSIP) – 531 participants (421 completed, 110 partial)</a:t>
            </a:r>
          </a:p>
          <a:p>
            <a:pPr lvl="1"/>
            <a:r>
              <a:rPr lang="en-US" sz="2000" dirty="0">
                <a:latin typeface="Times New Roman" panose="02020603050405020304" pitchFamily="18" charset="0"/>
                <a:cs typeface="Times New Roman" panose="02020603050405020304" pitchFamily="18" charset="0"/>
              </a:rPr>
              <a:t>Youth Satisfaction Survey (YSS) – 189 participants (160 completed, 29 partial)</a:t>
            </a:r>
          </a:p>
          <a:p>
            <a:pPr lvl="1"/>
            <a:r>
              <a:rPr lang="en-US" sz="2000" dirty="0">
                <a:latin typeface="Times New Roman" panose="02020603050405020304" pitchFamily="18" charset="0"/>
                <a:cs typeface="Times New Roman" panose="02020603050405020304" pitchFamily="18" charset="0"/>
              </a:rPr>
              <a:t>CCBHC Patient Care Experience and Youth/Family Experience Survey</a:t>
            </a:r>
          </a:p>
          <a:p>
            <a:pPr lvl="1"/>
            <a:endParaRPr lang="en-US" sz="2000" dirty="0">
              <a:latin typeface="Times New Roman" panose="02020603050405020304" pitchFamily="18" charset="0"/>
              <a:cs typeface="Times New Roman" panose="02020603050405020304" pitchFamily="18" charset="0"/>
            </a:endParaRPr>
          </a:p>
          <a:p>
            <a:pPr marL="109728" indent="0">
              <a:buNone/>
            </a:pPr>
            <a:r>
              <a:rPr lang="en-US" sz="2000" b="1" i="0" u="none" strike="noStrike" baseline="0" dirty="0">
                <a:latin typeface="Times New Roman" panose="02020603050405020304" pitchFamily="18" charset="0"/>
                <a:cs typeface="Times New Roman" panose="02020603050405020304" pitchFamily="18" charset="0"/>
              </a:rPr>
              <a:t>Feedback collected from these surveys are used as input for planning, designing, modifying and improving services provided to individuals. The results of these surveys are made available to Stakeholders through the ISK portal and public website, as appropriate. </a:t>
            </a:r>
            <a:endParaRPr lang="en-US" sz="20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952292570"/>
      </p:ext>
    </p:extLst>
  </p:cSld>
  <p:clrMapOvr>
    <a:masterClrMapping/>
  </p:clrMapOvr>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a:latin typeface="Times New Roman" panose="02020603050405020304" pitchFamily="18" charset="0"/>
                <a:cs typeface="Times New Roman" panose="02020603050405020304" pitchFamily="18" charset="0"/>
              </a:rPr>
              <a:t>Performance Indicators</a:t>
            </a:r>
          </a:p>
        </p:txBody>
      </p:sp>
      <p:sp>
        <p:nvSpPr>
          <p:cNvPr id="3" name="Content Placeholder 2"/>
          <p:cNvSpPr>
            <a:spLocks noGrp="1"/>
          </p:cNvSpPr>
          <p:nvPr>
            <p:ph idx="1"/>
          </p:nvPr>
        </p:nvSpPr>
        <p:spPr/>
        <p:txBody>
          <a:bodyPr/>
          <a:lstStyle/>
          <a:p>
            <a:endParaRPr lang="en-US"/>
          </a:p>
          <a:p>
            <a:pPr marL="109728" indent="0" algn="ctr">
              <a:buNone/>
            </a:pPr>
            <a:r>
              <a:rPr lang="en-US" b="1">
                <a:latin typeface="Times New Roman" panose="02020603050405020304" pitchFamily="18" charset="0"/>
                <a:cs typeface="Times New Roman" panose="02020603050405020304" pitchFamily="18" charset="0"/>
              </a:rPr>
              <a:t>Michigan Mission-Based Performance Indicator System (MMBPIS)</a:t>
            </a:r>
          </a:p>
        </p:txBody>
      </p:sp>
    </p:spTree>
    <p:extLst>
      <p:ext uri="{BB962C8B-B14F-4D97-AF65-F5344CB8AC3E}">
        <p14:creationId xmlns:p14="http://schemas.microsoft.com/office/powerpoint/2010/main" val="336631308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8">
            <a:extLst>
              <a:ext uri="{FF2B5EF4-FFF2-40B4-BE49-F238E27FC236}">
                <a16:creationId xmlns:a16="http://schemas.microsoft.com/office/drawing/2014/main" id="{0AAEEF2D-873A-40F3-B792-46984DD6E438}"/>
              </a:ext>
            </a:extLst>
          </p:cNvPr>
          <p:cNvGraphicFramePr>
            <a:graphicFrameLocks/>
          </p:cNvGraphicFramePr>
          <p:nvPr>
            <p:extLst>
              <p:ext uri="{D42A27DB-BD31-4B8C-83A1-F6EECF244321}">
                <p14:modId xmlns:p14="http://schemas.microsoft.com/office/powerpoint/2010/main" val="1812066388"/>
              </p:ext>
            </p:extLst>
          </p:nvPr>
        </p:nvGraphicFramePr>
        <p:xfrm>
          <a:off x="1813737" y="1089891"/>
          <a:ext cx="8702675" cy="5480413"/>
        </p:xfrm>
        <a:graphic>
          <a:graphicData uri="http://schemas.openxmlformats.org/drawingml/2006/chart">
            <c:chart xmlns:c="http://schemas.openxmlformats.org/drawingml/2006/chart" xmlns:r="http://schemas.openxmlformats.org/officeDocument/2006/relationships" r:id="rId2"/>
          </a:graphicData>
        </a:graphic>
      </p:graphicFrame>
      <p:cxnSp>
        <p:nvCxnSpPr>
          <p:cNvPr id="8" name="Straight Connector 7">
            <a:extLst>
              <a:ext uri="{FF2B5EF4-FFF2-40B4-BE49-F238E27FC236}">
                <a16:creationId xmlns:a16="http://schemas.microsoft.com/office/drawing/2014/main" id="{EF8465FF-F22A-48ED-947A-68F6A3803261}"/>
              </a:ext>
            </a:extLst>
          </p:cNvPr>
          <p:cNvCxnSpPr/>
          <p:nvPr/>
        </p:nvCxnSpPr>
        <p:spPr>
          <a:xfrm>
            <a:off x="2240774" y="2128283"/>
            <a:ext cx="7848600"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13316" name="TextBox 6">
            <a:extLst>
              <a:ext uri="{FF2B5EF4-FFF2-40B4-BE49-F238E27FC236}">
                <a16:creationId xmlns:a16="http://schemas.microsoft.com/office/drawing/2014/main" id="{C5C377ED-EDBE-40B2-9DF5-DC560A5565CF}"/>
              </a:ext>
            </a:extLst>
          </p:cNvPr>
          <p:cNvSpPr txBox="1">
            <a:spLocks noChangeArrowheads="1"/>
          </p:cNvSpPr>
          <p:nvPr/>
        </p:nvSpPr>
        <p:spPr bwMode="auto">
          <a:xfrm>
            <a:off x="5047995" y="6447193"/>
            <a:ext cx="6112797" cy="246221"/>
          </a:xfrm>
          <a:prstGeom prst="rect">
            <a:avLst/>
          </a:prstGeom>
          <a:noFill/>
          <a:ln w="9525">
            <a:noFill/>
            <a:miter lim="800000"/>
            <a:headEnd/>
            <a:tailEnd/>
          </a:ln>
        </p:spPr>
        <p:txBody>
          <a:bodyPr wrap="square">
            <a:spAutoFit/>
          </a:bodyPr>
          <a:lstStyle/>
          <a:p>
            <a:pPr algn="r" eaLnBrk="1" hangingPunct="1">
              <a:defRPr/>
            </a:pPr>
            <a:r>
              <a:rPr lang="en-US" sz="1000" b="1" dirty="0">
                <a:latin typeface="Times New Roman" panose="02020603050405020304" pitchFamily="18" charset="0"/>
                <a:cs typeface="Times New Roman" panose="02020603050405020304" pitchFamily="18" charset="0"/>
              </a:rPr>
              <a:t>FY 2024 Data</a:t>
            </a:r>
          </a:p>
        </p:txBody>
      </p:sp>
      <p:sp>
        <p:nvSpPr>
          <p:cNvPr id="11" name="Title 1">
            <a:extLst>
              <a:ext uri="{FF2B5EF4-FFF2-40B4-BE49-F238E27FC236}">
                <a16:creationId xmlns:a16="http://schemas.microsoft.com/office/drawing/2014/main" id="{15B37E34-6EE2-4269-AC0A-28C967A96FCC}"/>
              </a:ext>
            </a:extLst>
          </p:cNvPr>
          <p:cNvSpPr txBox="1">
            <a:spLocks/>
          </p:cNvSpPr>
          <p:nvPr/>
        </p:nvSpPr>
        <p:spPr>
          <a:xfrm>
            <a:off x="1981200" y="254000"/>
            <a:ext cx="8229600" cy="1143000"/>
          </a:xfrm>
          <a:prstGeom prst="rect">
            <a:avLst/>
          </a:prstGeom>
        </p:spPr>
        <p:txBody>
          <a:bodyPr/>
          <a:lstStyle/>
          <a:p>
            <a:pPr marL="54864" algn="ctr">
              <a:defRPr/>
            </a:pPr>
            <a:endParaRPr lang="en-US" sz="3600" b="1">
              <a:solidFill>
                <a:srgbClr val="000066"/>
              </a:solidFill>
              <a:effectLst>
                <a:outerShdw blurRad="38100" dist="38100" dir="2700000" algn="tl">
                  <a:srgbClr val="C0C0C0"/>
                </a:outerShdw>
              </a:effectLst>
              <a:latin typeface="Arial" charset="0"/>
              <a:ea typeface="+mj-ea"/>
              <a:cs typeface="+mj-cs"/>
            </a:endParaRPr>
          </a:p>
        </p:txBody>
      </p:sp>
      <p:sp>
        <p:nvSpPr>
          <p:cNvPr id="33798" name="Title 6">
            <a:extLst>
              <a:ext uri="{FF2B5EF4-FFF2-40B4-BE49-F238E27FC236}">
                <a16:creationId xmlns:a16="http://schemas.microsoft.com/office/drawing/2014/main" id="{F4E33FE5-C4B3-4A15-A9E9-E882EC804703}"/>
              </a:ext>
            </a:extLst>
          </p:cNvPr>
          <p:cNvSpPr>
            <a:spLocks noGrp="1"/>
          </p:cNvSpPr>
          <p:nvPr>
            <p:ph type="title"/>
          </p:nvPr>
        </p:nvSpPr>
        <p:spPr>
          <a:xfrm>
            <a:off x="92364" y="895123"/>
            <a:ext cx="9271591" cy="692027"/>
          </a:xfrm>
        </p:spPr>
        <p:txBody>
          <a:bodyPr>
            <a:normAutofit fontScale="90000"/>
          </a:bodyPr>
          <a:lstStyle/>
          <a:p>
            <a:r>
              <a:rPr lang="en-US" altLang="en-US" sz="2400" b="1" dirty="0">
                <a:latin typeface="Times New Roman" panose="02020603050405020304" pitchFamily="18" charset="0"/>
                <a:cs typeface="Times New Roman" panose="02020603050405020304" pitchFamily="18" charset="0"/>
              </a:rPr>
              <a:t>Persons receiving a Pre-Admission Screening for</a:t>
            </a:r>
            <a:br>
              <a:rPr lang="en-US" altLang="en-US" sz="2400" b="1" dirty="0">
                <a:latin typeface="Times New Roman" panose="02020603050405020304" pitchFamily="18" charset="0"/>
                <a:cs typeface="Times New Roman" panose="02020603050405020304" pitchFamily="18" charset="0"/>
              </a:rPr>
            </a:br>
            <a:r>
              <a:rPr lang="en-US" altLang="en-US" sz="2400" b="1" dirty="0">
                <a:latin typeface="Times New Roman" panose="02020603050405020304" pitchFamily="18" charset="0"/>
                <a:cs typeface="Times New Roman" panose="02020603050405020304" pitchFamily="18" charset="0"/>
              </a:rPr>
              <a:t>Psychiatric Inpatient Care for whom the disposition was</a:t>
            </a:r>
            <a:br>
              <a:rPr lang="en-US" altLang="en-US" sz="2400" b="1" dirty="0">
                <a:latin typeface="Times New Roman" panose="02020603050405020304" pitchFamily="18" charset="0"/>
                <a:cs typeface="Times New Roman" panose="02020603050405020304" pitchFamily="18" charset="0"/>
              </a:rPr>
            </a:br>
            <a:r>
              <a:rPr lang="en-US" altLang="en-US" sz="2400" b="1" dirty="0">
                <a:latin typeface="Times New Roman" panose="02020603050405020304" pitchFamily="18" charset="0"/>
                <a:cs typeface="Times New Roman" panose="02020603050405020304" pitchFamily="18" charset="0"/>
              </a:rPr>
              <a:t>completed within 3 hours</a:t>
            </a:r>
            <a:br>
              <a:rPr lang="en-US" altLang="en-US" sz="2400" b="1" dirty="0">
                <a:solidFill>
                  <a:srgbClr val="000066"/>
                </a:solidFill>
                <a:latin typeface="Arial" panose="020B0604020202020204" pitchFamily="34" charset="0"/>
              </a:rPr>
            </a:br>
            <a:br>
              <a:rPr lang="en-US" altLang="en-US" sz="2400" b="1" dirty="0">
                <a:solidFill>
                  <a:srgbClr val="000066"/>
                </a:solidFill>
                <a:latin typeface="Arial" panose="020B0604020202020204" pitchFamily="34" charset="0"/>
              </a:rPr>
            </a:br>
            <a:endParaRPr lang="en-US" altLang="en-US" sz="2400" b="1" dirty="0">
              <a:solidFill>
                <a:srgbClr val="000066"/>
              </a:solidFill>
              <a:latin typeface="Arial" panose="020B0604020202020204" pitchFamily="34" charset="0"/>
            </a:endParaRPr>
          </a:p>
        </p:txBody>
      </p:sp>
    </p:spTree>
  </p:cSld>
  <p:clrMapOvr>
    <a:masterClrMapping/>
  </p:clrMapOvr>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6" name="TextBox 6">
            <a:extLst>
              <a:ext uri="{FF2B5EF4-FFF2-40B4-BE49-F238E27FC236}">
                <a16:creationId xmlns:a16="http://schemas.microsoft.com/office/drawing/2014/main" id="{C5C377ED-EDBE-40B2-9DF5-DC560A5565CF}"/>
              </a:ext>
            </a:extLst>
          </p:cNvPr>
          <p:cNvSpPr txBox="1">
            <a:spLocks noChangeArrowheads="1"/>
          </p:cNvSpPr>
          <p:nvPr/>
        </p:nvSpPr>
        <p:spPr bwMode="auto">
          <a:xfrm>
            <a:off x="5298451" y="6480889"/>
            <a:ext cx="6085367" cy="246221"/>
          </a:xfrm>
          <a:prstGeom prst="rect">
            <a:avLst/>
          </a:prstGeom>
          <a:noFill/>
          <a:ln w="9525">
            <a:noFill/>
            <a:miter lim="800000"/>
            <a:headEnd/>
            <a:tailEnd/>
          </a:ln>
        </p:spPr>
        <p:txBody>
          <a:bodyPr wrap="square">
            <a:spAutoFit/>
          </a:bodyPr>
          <a:lstStyle/>
          <a:p>
            <a:pPr algn="r" eaLnBrk="1" hangingPunct="1">
              <a:defRPr/>
            </a:pPr>
            <a:r>
              <a:rPr lang="en-US" sz="1000" b="1" dirty="0">
                <a:latin typeface="Times New Roman" panose="02020603050405020304" pitchFamily="18" charset="0"/>
                <a:cs typeface="Times New Roman" panose="02020603050405020304" pitchFamily="18" charset="0"/>
              </a:rPr>
              <a:t>FY 2024 Data</a:t>
            </a:r>
          </a:p>
        </p:txBody>
      </p:sp>
      <p:sp>
        <p:nvSpPr>
          <p:cNvPr id="11" name="Title 1">
            <a:extLst>
              <a:ext uri="{FF2B5EF4-FFF2-40B4-BE49-F238E27FC236}">
                <a16:creationId xmlns:a16="http://schemas.microsoft.com/office/drawing/2014/main" id="{15B37E34-6EE2-4269-AC0A-28C967A96FCC}"/>
              </a:ext>
            </a:extLst>
          </p:cNvPr>
          <p:cNvSpPr txBox="1">
            <a:spLocks/>
          </p:cNvSpPr>
          <p:nvPr/>
        </p:nvSpPr>
        <p:spPr>
          <a:xfrm>
            <a:off x="1981200" y="254000"/>
            <a:ext cx="8229600" cy="1143000"/>
          </a:xfrm>
          <a:prstGeom prst="rect">
            <a:avLst/>
          </a:prstGeom>
        </p:spPr>
        <p:txBody>
          <a:bodyPr/>
          <a:lstStyle/>
          <a:p>
            <a:pPr marL="54864" algn="ctr">
              <a:defRPr/>
            </a:pPr>
            <a:endParaRPr lang="en-US" sz="3600" b="1">
              <a:solidFill>
                <a:srgbClr val="000066"/>
              </a:solidFill>
              <a:effectLst>
                <a:outerShdw blurRad="38100" dist="38100" dir="2700000" algn="tl">
                  <a:srgbClr val="C0C0C0"/>
                </a:outerShdw>
              </a:effectLst>
              <a:latin typeface="Arial" charset="0"/>
              <a:ea typeface="+mj-ea"/>
              <a:cs typeface="+mj-cs"/>
            </a:endParaRPr>
          </a:p>
        </p:txBody>
      </p:sp>
      <p:sp>
        <p:nvSpPr>
          <p:cNvPr id="33798" name="Title 6">
            <a:extLst>
              <a:ext uri="{FF2B5EF4-FFF2-40B4-BE49-F238E27FC236}">
                <a16:creationId xmlns:a16="http://schemas.microsoft.com/office/drawing/2014/main" id="{F4E33FE5-C4B3-4A15-A9E9-E882EC804703}"/>
              </a:ext>
            </a:extLst>
          </p:cNvPr>
          <p:cNvSpPr>
            <a:spLocks noGrp="1"/>
          </p:cNvSpPr>
          <p:nvPr>
            <p:ph type="title"/>
          </p:nvPr>
        </p:nvSpPr>
        <p:spPr>
          <a:xfrm>
            <a:off x="0" y="704972"/>
            <a:ext cx="8610600" cy="1143000"/>
          </a:xfrm>
        </p:spPr>
        <p:txBody>
          <a:bodyPr>
            <a:normAutofit fontScale="90000"/>
          </a:bodyPr>
          <a:lstStyle/>
          <a:p>
            <a:r>
              <a:rPr lang="en-US" altLang="en-US" sz="2400" b="1" dirty="0">
                <a:latin typeface="Times New Roman" panose="02020603050405020304" pitchFamily="18" charset="0"/>
                <a:cs typeface="Times New Roman" panose="02020603050405020304" pitchFamily="18" charset="0"/>
              </a:rPr>
              <a:t>New persons receiving a completed Biopsychosocial Assessment </a:t>
            </a:r>
            <a:br>
              <a:rPr lang="en-US" altLang="en-US" sz="2400" b="1" dirty="0">
                <a:latin typeface="Times New Roman" panose="02020603050405020304" pitchFamily="18" charset="0"/>
                <a:cs typeface="Times New Roman" panose="02020603050405020304" pitchFamily="18" charset="0"/>
              </a:rPr>
            </a:br>
            <a:r>
              <a:rPr lang="en-US" altLang="en-US" sz="2400" b="1" dirty="0">
                <a:latin typeface="Times New Roman" panose="02020603050405020304" pitchFamily="18" charset="0"/>
                <a:cs typeface="Times New Roman" panose="02020603050405020304" pitchFamily="18" charset="0"/>
              </a:rPr>
              <a:t>within 14 calendar days of a non-emergency request for service</a:t>
            </a:r>
            <a:br>
              <a:rPr lang="en-US" altLang="en-US" sz="2400" b="1" dirty="0">
                <a:solidFill>
                  <a:srgbClr val="000066"/>
                </a:solidFill>
                <a:latin typeface="Times New Roman" panose="02020603050405020304" pitchFamily="18" charset="0"/>
                <a:cs typeface="Times New Roman" panose="02020603050405020304" pitchFamily="18" charset="0"/>
              </a:rPr>
            </a:br>
            <a:br>
              <a:rPr lang="en-US" altLang="en-US" sz="2400" b="1" dirty="0">
                <a:solidFill>
                  <a:srgbClr val="000066"/>
                </a:solidFill>
                <a:latin typeface="Times New Roman" panose="02020603050405020304" pitchFamily="18" charset="0"/>
                <a:cs typeface="Times New Roman" panose="02020603050405020304" pitchFamily="18" charset="0"/>
              </a:rPr>
            </a:br>
            <a:endParaRPr lang="en-US" altLang="en-US" sz="2400" b="1" dirty="0">
              <a:solidFill>
                <a:srgbClr val="000066"/>
              </a:solidFill>
              <a:latin typeface="Times New Roman" panose="02020603050405020304" pitchFamily="18" charset="0"/>
              <a:cs typeface="Times New Roman" panose="02020603050405020304" pitchFamily="18" charset="0"/>
            </a:endParaRPr>
          </a:p>
        </p:txBody>
      </p:sp>
      <p:graphicFrame>
        <p:nvGraphicFramePr>
          <p:cNvPr id="7" name="Chart 8">
            <a:extLst>
              <a:ext uri="{FF2B5EF4-FFF2-40B4-BE49-F238E27FC236}">
                <a16:creationId xmlns:a16="http://schemas.microsoft.com/office/drawing/2014/main" id="{AEB100A2-9E31-4731-8724-467385216646}"/>
              </a:ext>
            </a:extLst>
          </p:cNvPr>
          <p:cNvGraphicFramePr>
            <a:graphicFrameLocks/>
          </p:cNvGraphicFramePr>
          <p:nvPr>
            <p:extLst>
              <p:ext uri="{D42A27DB-BD31-4B8C-83A1-F6EECF244321}">
                <p14:modId xmlns:p14="http://schemas.microsoft.com/office/powerpoint/2010/main" val="1196390931"/>
              </p:ext>
            </p:extLst>
          </p:nvPr>
        </p:nvGraphicFramePr>
        <p:xfrm>
          <a:off x="1771570" y="1346200"/>
          <a:ext cx="9099630" cy="525780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4011837159"/>
      </p:ext>
    </p:extLst>
  </p:cSld>
  <p:clrMapOvr>
    <a:masterClrMapping/>
  </p:clrMapOvr>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6" name="TextBox 6">
            <a:extLst>
              <a:ext uri="{FF2B5EF4-FFF2-40B4-BE49-F238E27FC236}">
                <a16:creationId xmlns:a16="http://schemas.microsoft.com/office/drawing/2014/main" id="{C5C377ED-EDBE-40B2-9DF5-DC560A5565CF}"/>
              </a:ext>
            </a:extLst>
          </p:cNvPr>
          <p:cNvSpPr txBox="1">
            <a:spLocks noChangeArrowheads="1"/>
          </p:cNvSpPr>
          <p:nvPr/>
        </p:nvSpPr>
        <p:spPr bwMode="auto">
          <a:xfrm>
            <a:off x="5446233" y="6357779"/>
            <a:ext cx="6085367" cy="246221"/>
          </a:xfrm>
          <a:prstGeom prst="rect">
            <a:avLst/>
          </a:prstGeom>
          <a:noFill/>
          <a:ln w="9525">
            <a:noFill/>
            <a:miter lim="800000"/>
            <a:headEnd/>
            <a:tailEnd/>
          </a:ln>
        </p:spPr>
        <p:txBody>
          <a:bodyPr wrap="square">
            <a:spAutoFit/>
          </a:bodyPr>
          <a:lstStyle/>
          <a:p>
            <a:pPr algn="r" eaLnBrk="1" hangingPunct="1">
              <a:defRPr/>
            </a:pPr>
            <a:r>
              <a:rPr lang="en-US" sz="1000" b="1" dirty="0">
                <a:latin typeface="Times New Roman" panose="02020603050405020304" pitchFamily="18" charset="0"/>
                <a:cs typeface="Times New Roman" panose="02020603050405020304" pitchFamily="18" charset="0"/>
              </a:rPr>
              <a:t>FY 2024 Data</a:t>
            </a:r>
          </a:p>
        </p:txBody>
      </p:sp>
      <p:sp>
        <p:nvSpPr>
          <p:cNvPr id="11" name="Title 1">
            <a:extLst>
              <a:ext uri="{FF2B5EF4-FFF2-40B4-BE49-F238E27FC236}">
                <a16:creationId xmlns:a16="http://schemas.microsoft.com/office/drawing/2014/main" id="{15B37E34-6EE2-4269-AC0A-28C967A96FCC}"/>
              </a:ext>
            </a:extLst>
          </p:cNvPr>
          <p:cNvSpPr txBox="1">
            <a:spLocks/>
          </p:cNvSpPr>
          <p:nvPr/>
        </p:nvSpPr>
        <p:spPr>
          <a:xfrm>
            <a:off x="1981200" y="254000"/>
            <a:ext cx="8229600" cy="1143000"/>
          </a:xfrm>
          <a:prstGeom prst="rect">
            <a:avLst/>
          </a:prstGeom>
        </p:spPr>
        <p:txBody>
          <a:bodyPr/>
          <a:lstStyle/>
          <a:p>
            <a:pPr marL="54864" algn="ctr">
              <a:defRPr/>
            </a:pPr>
            <a:endParaRPr lang="en-US" sz="3600" b="1">
              <a:solidFill>
                <a:srgbClr val="000066"/>
              </a:solidFill>
              <a:effectLst>
                <a:outerShdw blurRad="38100" dist="38100" dir="2700000" algn="tl">
                  <a:srgbClr val="C0C0C0"/>
                </a:outerShdw>
              </a:effectLst>
              <a:latin typeface="Arial" charset="0"/>
              <a:ea typeface="+mj-ea"/>
              <a:cs typeface="+mj-cs"/>
            </a:endParaRPr>
          </a:p>
        </p:txBody>
      </p:sp>
      <p:sp>
        <p:nvSpPr>
          <p:cNvPr id="33798" name="Title 6">
            <a:extLst>
              <a:ext uri="{FF2B5EF4-FFF2-40B4-BE49-F238E27FC236}">
                <a16:creationId xmlns:a16="http://schemas.microsoft.com/office/drawing/2014/main" id="{F4E33FE5-C4B3-4A15-A9E9-E882EC804703}"/>
              </a:ext>
            </a:extLst>
          </p:cNvPr>
          <p:cNvSpPr>
            <a:spLocks noGrp="1"/>
          </p:cNvSpPr>
          <p:nvPr>
            <p:ph type="title"/>
          </p:nvPr>
        </p:nvSpPr>
        <p:spPr>
          <a:xfrm>
            <a:off x="0" y="481689"/>
            <a:ext cx="8610600" cy="1143000"/>
          </a:xfrm>
        </p:spPr>
        <p:txBody>
          <a:bodyPr>
            <a:normAutofit fontScale="90000"/>
          </a:bodyPr>
          <a:lstStyle/>
          <a:p>
            <a:r>
              <a:rPr lang="en-US" altLang="en-US" sz="2400" b="1" dirty="0">
                <a:latin typeface="Times New Roman" panose="02020603050405020304" pitchFamily="18" charset="0"/>
                <a:cs typeface="Times New Roman" panose="02020603050405020304" pitchFamily="18" charset="0"/>
              </a:rPr>
              <a:t>New persons starting any needed on-going service </a:t>
            </a:r>
            <a:br>
              <a:rPr lang="en-US" altLang="en-US" sz="2400" b="1" dirty="0">
                <a:latin typeface="Times New Roman" panose="02020603050405020304" pitchFamily="18" charset="0"/>
                <a:cs typeface="Times New Roman" panose="02020603050405020304" pitchFamily="18" charset="0"/>
              </a:rPr>
            </a:br>
            <a:r>
              <a:rPr lang="en-US" altLang="en-US" sz="2400" b="1" dirty="0">
                <a:latin typeface="Times New Roman" panose="02020603050405020304" pitchFamily="18" charset="0"/>
                <a:cs typeface="Times New Roman" panose="02020603050405020304" pitchFamily="18" charset="0"/>
              </a:rPr>
              <a:t>within 14 days of completing a non-emergent Biopsychosocial Assessment</a:t>
            </a:r>
            <a:br>
              <a:rPr lang="en-US" altLang="en-US" sz="2400" b="1" dirty="0">
                <a:solidFill>
                  <a:srgbClr val="000066"/>
                </a:solidFill>
                <a:latin typeface="Times New Roman" panose="02020603050405020304" pitchFamily="18" charset="0"/>
                <a:cs typeface="Times New Roman" panose="02020603050405020304" pitchFamily="18" charset="0"/>
              </a:rPr>
            </a:br>
            <a:endParaRPr lang="en-US" altLang="en-US" sz="2400" b="1" dirty="0">
              <a:solidFill>
                <a:srgbClr val="000066"/>
              </a:solidFill>
              <a:latin typeface="Times New Roman" panose="02020603050405020304" pitchFamily="18" charset="0"/>
              <a:cs typeface="Times New Roman" panose="02020603050405020304" pitchFamily="18" charset="0"/>
            </a:endParaRPr>
          </a:p>
        </p:txBody>
      </p:sp>
      <p:graphicFrame>
        <p:nvGraphicFramePr>
          <p:cNvPr id="6" name="Chart 8">
            <a:extLst>
              <a:ext uri="{FF2B5EF4-FFF2-40B4-BE49-F238E27FC236}">
                <a16:creationId xmlns:a16="http://schemas.microsoft.com/office/drawing/2014/main" id="{C1C62B07-903D-429D-9CFF-ED73657D6151}"/>
              </a:ext>
            </a:extLst>
          </p:cNvPr>
          <p:cNvGraphicFramePr>
            <a:graphicFrameLocks/>
          </p:cNvGraphicFramePr>
          <p:nvPr>
            <p:extLst>
              <p:ext uri="{D42A27DB-BD31-4B8C-83A1-F6EECF244321}">
                <p14:modId xmlns:p14="http://schemas.microsoft.com/office/powerpoint/2010/main" val="2778639782"/>
              </p:ext>
            </p:extLst>
          </p:nvPr>
        </p:nvGraphicFramePr>
        <p:xfrm>
          <a:off x="1435395" y="1397000"/>
          <a:ext cx="9061155" cy="515769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488036987"/>
      </p:ext>
    </p:extLst>
  </p:cSld>
  <p:clrMapOvr>
    <a:masterClrMapping/>
  </p:clrMapOvr>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8">
            <a:extLst>
              <a:ext uri="{FF2B5EF4-FFF2-40B4-BE49-F238E27FC236}">
                <a16:creationId xmlns:a16="http://schemas.microsoft.com/office/drawing/2014/main" id="{F16A5295-A1C3-4F22-8149-3D8C0E62D00D}"/>
              </a:ext>
            </a:extLst>
          </p:cNvPr>
          <p:cNvGraphicFramePr>
            <a:graphicFrameLocks/>
          </p:cNvGraphicFramePr>
          <p:nvPr>
            <p:extLst>
              <p:ext uri="{D42A27DB-BD31-4B8C-83A1-F6EECF244321}">
                <p14:modId xmlns:p14="http://schemas.microsoft.com/office/powerpoint/2010/main" val="4016591639"/>
              </p:ext>
            </p:extLst>
          </p:nvPr>
        </p:nvGraphicFramePr>
        <p:xfrm>
          <a:off x="1803399" y="1355725"/>
          <a:ext cx="8610599" cy="5248275"/>
        </p:xfrm>
        <a:graphic>
          <a:graphicData uri="http://schemas.openxmlformats.org/drawingml/2006/chart">
            <c:chart xmlns:c="http://schemas.openxmlformats.org/drawingml/2006/chart" xmlns:r="http://schemas.openxmlformats.org/officeDocument/2006/relationships" r:id="rId2"/>
          </a:graphicData>
        </a:graphic>
      </p:graphicFrame>
      <p:cxnSp>
        <p:nvCxnSpPr>
          <p:cNvPr id="8" name="Straight Connector 7">
            <a:extLst>
              <a:ext uri="{FF2B5EF4-FFF2-40B4-BE49-F238E27FC236}">
                <a16:creationId xmlns:a16="http://schemas.microsoft.com/office/drawing/2014/main" id="{277AD709-9580-4F24-AB36-944E82149751}"/>
              </a:ext>
            </a:extLst>
          </p:cNvPr>
          <p:cNvCxnSpPr/>
          <p:nvPr/>
        </p:nvCxnSpPr>
        <p:spPr>
          <a:xfrm>
            <a:off x="2362200" y="2362200"/>
            <a:ext cx="7848600"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11" name="Title 1">
            <a:extLst>
              <a:ext uri="{FF2B5EF4-FFF2-40B4-BE49-F238E27FC236}">
                <a16:creationId xmlns:a16="http://schemas.microsoft.com/office/drawing/2014/main" id="{32BECD94-6B52-4BAC-AC9D-FEDA67645321}"/>
              </a:ext>
            </a:extLst>
          </p:cNvPr>
          <p:cNvSpPr txBox="1">
            <a:spLocks/>
          </p:cNvSpPr>
          <p:nvPr/>
        </p:nvSpPr>
        <p:spPr>
          <a:xfrm>
            <a:off x="1981200" y="254000"/>
            <a:ext cx="8229600" cy="1143000"/>
          </a:xfrm>
          <a:prstGeom prst="rect">
            <a:avLst/>
          </a:prstGeom>
        </p:spPr>
        <p:txBody>
          <a:bodyPr/>
          <a:lstStyle/>
          <a:p>
            <a:pPr marL="54864" algn="ctr">
              <a:defRPr/>
            </a:pPr>
            <a:endParaRPr lang="en-US" sz="3600" b="1">
              <a:solidFill>
                <a:srgbClr val="000066"/>
              </a:solidFill>
              <a:effectLst>
                <a:outerShdw blurRad="38100" dist="38100" dir="2700000" algn="tl">
                  <a:srgbClr val="C0C0C0"/>
                </a:outerShdw>
              </a:effectLst>
              <a:latin typeface="Arial" charset="0"/>
              <a:ea typeface="+mj-ea"/>
              <a:cs typeface="+mj-cs"/>
            </a:endParaRPr>
          </a:p>
        </p:txBody>
      </p:sp>
      <p:sp>
        <p:nvSpPr>
          <p:cNvPr id="38918" name="Title 6">
            <a:extLst>
              <a:ext uri="{FF2B5EF4-FFF2-40B4-BE49-F238E27FC236}">
                <a16:creationId xmlns:a16="http://schemas.microsoft.com/office/drawing/2014/main" id="{DA102E8F-F2D6-4208-A342-71E92E433E98}"/>
              </a:ext>
            </a:extLst>
          </p:cNvPr>
          <p:cNvSpPr>
            <a:spLocks noGrp="1"/>
          </p:cNvSpPr>
          <p:nvPr>
            <p:ph type="title"/>
          </p:nvPr>
        </p:nvSpPr>
        <p:spPr>
          <a:xfrm>
            <a:off x="85061" y="434163"/>
            <a:ext cx="8610600" cy="1143000"/>
          </a:xfrm>
        </p:spPr>
        <p:txBody>
          <a:bodyPr>
            <a:normAutofit fontScale="90000"/>
          </a:bodyPr>
          <a:lstStyle/>
          <a:p>
            <a:r>
              <a:rPr lang="en-US" altLang="en-US" sz="2400" b="1" dirty="0">
                <a:latin typeface="Times New Roman" panose="02020603050405020304" pitchFamily="18" charset="0"/>
                <a:cs typeface="Times New Roman" panose="02020603050405020304" pitchFamily="18" charset="0"/>
              </a:rPr>
              <a:t>Persons discharged from a Psychiatric Inpatient Unit</a:t>
            </a:r>
            <a:br>
              <a:rPr lang="en-US" altLang="en-US" sz="2400" b="1" dirty="0">
                <a:latin typeface="Times New Roman" panose="02020603050405020304" pitchFamily="18" charset="0"/>
                <a:cs typeface="Times New Roman" panose="02020603050405020304" pitchFamily="18" charset="0"/>
              </a:rPr>
            </a:br>
            <a:r>
              <a:rPr lang="en-US" altLang="en-US" sz="2400" b="1" dirty="0">
                <a:latin typeface="Times New Roman" panose="02020603050405020304" pitchFamily="18" charset="0"/>
                <a:cs typeface="Times New Roman" panose="02020603050405020304" pitchFamily="18" charset="0"/>
              </a:rPr>
              <a:t> who are seen for follow-up care within 7 days</a:t>
            </a:r>
            <a:br>
              <a:rPr lang="en-US" altLang="en-US" sz="2400" b="1" dirty="0">
                <a:solidFill>
                  <a:srgbClr val="000066"/>
                </a:solidFill>
                <a:latin typeface="Times New Roman" panose="02020603050405020304" pitchFamily="18" charset="0"/>
                <a:cs typeface="Times New Roman" panose="02020603050405020304" pitchFamily="18" charset="0"/>
              </a:rPr>
            </a:br>
            <a:endParaRPr lang="en-US" altLang="en-US" sz="2400" b="1" dirty="0">
              <a:solidFill>
                <a:srgbClr val="000066"/>
              </a:solidFill>
              <a:latin typeface="Times New Roman" panose="02020603050405020304" pitchFamily="18" charset="0"/>
              <a:cs typeface="Times New Roman" panose="02020603050405020304" pitchFamily="18" charset="0"/>
            </a:endParaRPr>
          </a:p>
        </p:txBody>
      </p:sp>
      <p:sp>
        <p:nvSpPr>
          <p:cNvPr id="7" name="TextBox 6">
            <a:extLst>
              <a:ext uri="{FF2B5EF4-FFF2-40B4-BE49-F238E27FC236}">
                <a16:creationId xmlns:a16="http://schemas.microsoft.com/office/drawing/2014/main" id="{6EABA169-C36D-4569-A27D-7334E37DBCFD}"/>
              </a:ext>
            </a:extLst>
          </p:cNvPr>
          <p:cNvSpPr txBox="1">
            <a:spLocks noChangeArrowheads="1"/>
          </p:cNvSpPr>
          <p:nvPr/>
        </p:nvSpPr>
        <p:spPr bwMode="auto">
          <a:xfrm>
            <a:off x="5300706" y="6357779"/>
            <a:ext cx="6138530" cy="246221"/>
          </a:xfrm>
          <a:prstGeom prst="rect">
            <a:avLst/>
          </a:prstGeom>
          <a:noFill/>
          <a:ln w="9525">
            <a:noFill/>
            <a:miter lim="800000"/>
            <a:headEnd/>
            <a:tailEnd/>
          </a:ln>
        </p:spPr>
        <p:txBody>
          <a:bodyPr wrap="square">
            <a:spAutoFit/>
          </a:bodyPr>
          <a:lstStyle/>
          <a:p>
            <a:pPr algn="r" eaLnBrk="1" hangingPunct="1">
              <a:defRPr/>
            </a:pPr>
            <a:r>
              <a:rPr lang="en-US" sz="1000" b="1" dirty="0">
                <a:latin typeface="Times New Roman" panose="02020603050405020304" pitchFamily="18" charset="0"/>
                <a:cs typeface="Times New Roman" panose="02020603050405020304" pitchFamily="18" charset="0"/>
              </a:rPr>
              <a:t>FY 2024 Data</a:t>
            </a:r>
          </a:p>
        </p:txBody>
      </p:sp>
    </p:spTree>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a:latin typeface="Times New Roman" panose="02020603050405020304" pitchFamily="18" charset="0"/>
                <a:cs typeface="Times New Roman" panose="02020603050405020304" pitchFamily="18" charset="0"/>
              </a:rPr>
              <a:t>Presentation Outline</a:t>
            </a:r>
          </a:p>
        </p:txBody>
      </p:sp>
      <p:sp>
        <p:nvSpPr>
          <p:cNvPr id="3" name="Content Placeholder 2"/>
          <p:cNvSpPr>
            <a:spLocks noGrp="1"/>
          </p:cNvSpPr>
          <p:nvPr>
            <p:ph idx="1"/>
          </p:nvPr>
        </p:nvSpPr>
        <p:spPr/>
        <p:txBody>
          <a:bodyPr/>
          <a:lstStyle/>
          <a:p>
            <a:pPr>
              <a:spcAft>
                <a:spcPts val="500"/>
              </a:spcAft>
            </a:pPr>
            <a:r>
              <a:rPr lang="en-US">
                <a:latin typeface="Times New Roman" panose="02020603050405020304" pitchFamily="18" charset="0"/>
                <a:cs typeface="Times New Roman" panose="02020603050405020304" pitchFamily="18" charset="0"/>
              </a:rPr>
              <a:t>Section 1: Demographics of who ISK serves</a:t>
            </a:r>
          </a:p>
          <a:p>
            <a:pPr>
              <a:spcAft>
                <a:spcPts val="500"/>
              </a:spcAft>
            </a:pPr>
            <a:r>
              <a:rPr lang="en-US">
                <a:latin typeface="Times New Roman" panose="02020603050405020304" pitchFamily="18" charset="0"/>
                <a:cs typeface="Times New Roman" panose="02020603050405020304" pitchFamily="18" charset="0"/>
              </a:rPr>
              <a:t>Section 2: Satisfaction Surveys</a:t>
            </a:r>
          </a:p>
          <a:p>
            <a:pPr>
              <a:spcAft>
                <a:spcPts val="500"/>
              </a:spcAft>
            </a:pPr>
            <a:r>
              <a:rPr lang="en-US">
                <a:latin typeface="Times New Roman" panose="02020603050405020304" pitchFamily="18" charset="0"/>
                <a:cs typeface="Times New Roman" panose="02020603050405020304" pitchFamily="18" charset="0"/>
              </a:rPr>
              <a:t>Section 3: Performance Indicators</a:t>
            </a:r>
          </a:p>
          <a:p>
            <a:pPr>
              <a:spcAft>
                <a:spcPts val="500"/>
              </a:spcAft>
            </a:pPr>
            <a:r>
              <a:rPr lang="en-US">
                <a:latin typeface="Times New Roman" panose="02020603050405020304" pitchFamily="18" charset="0"/>
                <a:cs typeface="Times New Roman" panose="02020603050405020304" pitchFamily="18" charset="0"/>
              </a:rPr>
              <a:t>Section 4: Dashboard Performance and Outcomes</a:t>
            </a:r>
          </a:p>
        </p:txBody>
      </p:sp>
    </p:spTree>
    <p:extLst>
      <p:ext uri="{BB962C8B-B14F-4D97-AF65-F5344CB8AC3E}">
        <p14:creationId xmlns:p14="http://schemas.microsoft.com/office/powerpoint/2010/main" val="99786015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8">
            <a:extLst>
              <a:ext uri="{FF2B5EF4-FFF2-40B4-BE49-F238E27FC236}">
                <a16:creationId xmlns:a16="http://schemas.microsoft.com/office/drawing/2014/main" id="{8A4DFA35-F301-4838-AD64-5E87ED2DFA19}"/>
              </a:ext>
            </a:extLst>
          </p:cNvPr>
          <p:cNvGraphicFramePr>
            <a:graphicFrameLocks/>
          </p:cNvGraphicFramePr>
          <p:nvPr>
            <p:extLst>
              <p:ext uri="{D42A27DB-BD31-4B8C-83A1-F6EECF244321}">
                <p14:modId xmlns:p14="http://schemas.microsoft.com/office/powerpoint/2010/main" val="1190858157"/>
              </p:ext>
            </p:extLst>
          </p:nvPr>
        </p:nvGraphicFramePr>
        <p:xfrm>
          <a:off x="1265275" y="926214"/>
          <a:ext cx="9069350" cy="5677786"/>
        </p:xfrm>
        <a:graphic>
          <a:graphicData uri="http://schemas.openxmlformats.org/drawingml/2006/chart">
            <c:chart xmlns:c="http://schemas.openxmlformats.org/drawingml/2006/chart" xmlns:r="http://schemas.openxmlformats.org/officeDocument/2006/relationships" r:id="rId3"/>
          </a:graphicData>
        </a:graphic>
      </p:graphicFrame>
      <p:cxnSp>
        <p:nvCxnSpPr>
          <p:cNvPr id="8" name="Straight Connector 7">
            <a:extLst>
              <a:ext uri="{FF2B5EF4-FFF2-40B4-BE49-F238E27FC236}">
                <a16:creationId xmlns:a16="http://schemas.microsoft.com/office/drawing/2014/main" id="{16429841-9B9C-4FD7-AE0B-A26412F33516}"/>
              </a:ext>
            </a:extLst>
          </p:cNvPr>
          <p:cNvCxnSpPr/>
          <p:nvPr/>
        </p:nvCxnSpPr>
        <p:spPr>
          <a:xfrm>
            <a:off x="1859491" y="1559733"/>
            <a:ext cx="7848600"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11" name="Title 1">
            <a:extLst>
              <a:ext uri="{FF2B5EF4-FFF2-40B4-BE49-F238E27FC236}">
                <a16:creationId xmlns:a16="http://schemas.microsoft.com/office/drawing/2014/main" id="{ACBA6EC7-6BBE-4DA1-A09A-B1D2F469491E}"/>
              </a:ext>
            </a:extLst>
          </p:cNvPr>
          <p:cNvSpPr txBox="1">
            <a:spLocks/>
          </p:cNvSpPr>
          <p:nvPr/>
        </p:nvSpPr>
        <p:spPr>
          <a:xfrm>
            <a:off x="1981200" y="254000"/>
            <a:ext cx="8229600" cy="1143000"/>
          </a:xfrm>
          <a:prstGeom prst="rect">
            <a:avLst/>
          </a:prstGeom>
        </p:spPr>
        <p:txBody>
          <a:bodyPr/>
          <a:lstStyle/>
          <a:p>
            <a:pPr marL="54864" algn="ctr">
              <a:defRPr/>
            </a:pPr>
            <a:endParaRPr lang="en-US" sz="3600" b="1">
              <a:solidFill>
                <a:srgbClr val="000066"/>
              </a:solidFill>
              <a:effectLst>
                <a:outerShdw blurRad="38100" dist="38100" dir="2700000" algn="tl">
                  <a:srgbClr val="C0C0C0"/>
                </a:outerShdw>
              </a:effectLst>
              <a:latin typeface="Arial" charset="0"/>
              <a:ea typeface="+mj-ea"/>
              <a:cs typeface="+mj-cs"/>
            </a:endParaRPr>
          </a:p>
        </p:txBody>
      </p:sp>
      <p:sp>
        <p:nvSpPr>
          <p:cNvPr id="39942" name="Title 6">
            <a:extLst>
              <a:ext uri="{FF2B5EF4-FFF2-40B4-BE49-F238E27FC236}">
                <a16:creationId xmlns:a16="http://schemas.microsoft.com/office/drawing/2014/main" id="{D98ED0C8-5BED-4735-8AE0-C8708CDFFFA6}"/>
              </a:ext>
            </a:extLst>
          </p:cNvPr>
          <p:cNvSpPr>
            <a:spLocks noGrp="1"/>
          </p:cNvSpPr>
          <p:nvPr>
            <p:ph type="title"/>
          </p:nvPr>
        </p:nvSpPr>
        <p:spPr>
          <a:xfrm>
            <a:off x="74428" y="434163"/>
            <a:ext cx="8610600" cy="1143000"/>
          </a:xfrm>
        </p:spPr>
        <p:txBody>
          <a:bodyPr>
            <a:normAutofit fontScale="90000"/>
          </a:bodyPr>
          <a:lstStyle/>
          <a:p>
            <a:r>
              <a:rPr lang="en-US" altLang="en-US" sz="2400" b="1" dirty="0">
                <a:latin typeface="Times New Roman" panose="02020603050405020304" pitchFamily="18" charset="0"/>
                <a:cs typeface="Times New Roman" panose="02020603050405020304" pitchFamily="18" charset="0"/>
              </a:rPr>
              <a:t>Persons readmitted to an Inpatient Psychiatric Units </a:t>
            </a:r>
            <a:br>
              <a:rPr lang="en-US" altLang="en-US" sz="2400" b="1" dirty="0">
                <a:latin typeface="Times New Roman" panose="02020603050405020304" pitchFamily="18" charset="0"/>
                <a:cs typeface="Times New Roman" panose="02020603050405020304" pitchFamily="18" charset="0"/>
              </a:rPr>
            </a:br>
            <a:r>
              <a:rPr lang="en-US" altLang="en-US" sz="2400" b="1" dirty="0">
                <a:latin typeface="Times New Roman" panose="02020603050405020304" pitchFamily="18" charset="0"/>
                <a:cs typeface="Times New Roman" panose="02020603050405020304" pitchFamily="18" charset="0"/>
              </a:rPr>
              <a:t>within 30 calendar days of discharge from a Psychiatric</a:t>
            </a:r>
            <a:br>
              <a:rPr lang="en-US" altLang="en-US" sz="2400" b="1" dirty="0">
                <a:latin typeface="Times New Roman" panose="02020603050405020304" pitchFamily="18" charset="0"/>
                <a:cs typeface="Times New Roman" panose="02020603050405020304" pitchFamily="18" charset="0"/>
              </a:rPr>
            </a:br>
            <a:r>
              <a:rPr lang="en-US" altLang="en-US" sz="2400" b="1" dirty="0">
                <a:latin typeface="Times New Roman" panose="02020603050405020304" pitchFamily="18" charset="0"/>
                <a:cs typeface="Times New Roman" panose="02020603050405020304" pitchFamily="18" charset="0"/>
              </a:rPr>
              <a:t>Inpatient Unit</a:t>
            </a:r>
            <a:br>
              <a:rPr lang="en-US" altLang="en-US" sz="2400" b="1" dirty="0">
                <a:solidFill>
                  <a:srgbClr val="000066"/>
                </a:solidFill>
                <a:latin typeface="Times New Roman" panose="02020603050405020304" pitchFamily="18" charset="0"/>
                <a:cs typeface="Times New Roman" panose="02020603050405020304" pitchFamily="18" charset="0"/>
              </a:rPr>
            </a:br>
            <a:endParaRPr lang="en-US" altLang="en-US" sz="2400" b="1" dirty="0">
              <a:solidFill>
                <a:srgbClr val="000066"/>
              </a:solidFill>
              <a:latin typeface="Times New Roman" panose="02020603050405020304" pitchFamily="18" charset="0"/>
              <a:cs typeface="Times New Roman" panose="02020603050405020304" pitchFamily="18" charset="0"/>
            </a:endParaRPr>
          </a:p>
        </p:txBody>
      </p:sp>
      <p:sp>
        <p:nvSpPr>
          <p:cNvPr id="7" name="TextBox 6">
            <a:extLst>
              <a:ext uri="{FF2B5EF4-FFF2-40B4-BE49-F238E27FC236}">
                <a16:creationId xmlns:a16="http://schemas.microsoft.com/office/drawing/2014/main" id="{7971D08C-0185-4521-82F3-136C5E30F491}"/>
              </a:ext>
            </a:extLst>
          </p:cNvPr>
          <p:cNvSpPr txBox="1">
            <a:spLocks noChangeArrowheads="1"/>
          </p:cNvSpPr>
          <p:nvPr/>
        </p:nvSpPr>
        <p:spPr bwMode="auto">
          <a:xfrm>
            <a:off x="5214787" y="6423837"/>
            <a:ext cx="6159795" cy="246221"/>
          </a:xfrm>
          <a:prstGeom prst="rect">
            <a:avLst/>
          </a:prstGeom>
          <a:noFill/>
          <a:ln w="9525">
            <a:noFill/>
            <a:miter lim="800000"/>
            <a:headEnd/>
            <a:tailEnd/>
          </a:ln>
        </p:spPr>
        <p:txBody>
          <a:bodyPr wrap="square">
            <a:spAutoFit/>
          </a:bodyPr>
          <a:lstStyle/>
          <a:p>
            <a:pPr algn="r" eaLnBrk="1" hangingPunct="1">
              <a:defRPr/>
            </a:pPr>
            <a:r>
              <a:rPr lang="en-US" sz="1000" b="1" dirty="0">
                <a:latin typeface="Times New Roman" panose="02020603050405020304" pitchFamily="18" charset="0"/>
                <a:cs typeface="Times New Roman" panose="02020603050405020304" pitchFamily="18" charset="0"/>
              </a:rPr>
              <a:t>FY 2024 Data</a:t>
            </a:r>
          </a:p>
        </p:txBody>
      </p:sp>
    </p:spTree>
  </p:cSld>
  <p:clrMapOvr>
    <a:masterClrMapping/>
  </p:clrMapOvr>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a:latin typeface="Times New Roman" panose="02020603050405020304" pitchFamily="18" charset="0"/>
                <a:cs typeface="Times New Roman" panose="02020603050405020304" pitchFamily="18" charset="0"/>
              </a:rPr>
              <a:t>Dashboard Performance and Outcomes</a:t>
            </a:r>
          </a:p>
        </p:txBody>
      </p:sp>
      <p:sp>
        <p:nvSpPr>
          <p:cNvPr id="3" name="Content Placeholder 2"/>
          <p:cNvSpPr>
            <a:spLocks noGrp="1"/>
          </p:cNvSpPr>
          <p:nvPr>
            <p:ph idx="1"/>
          </p:nvPr>
        </p:nvSpPr>
        <p:spPr/>
        <p:txBody>
          <a:bodyPr/>
          <a:lstStyle/>
          <a:p>
            <a:endParaRPr lang="en-US" dirty="0">
              <a:latin typeface="Times New Roman" panose="02020603050405020304" pitchFamily="18" charset="0"/>
              <a:cs typeface="Times New Roman" panose="02020603050405020304" pitchFamily="18" charset="0"/>
            </a:endParaRPr>
          </a:p>
          <a:p>
            <a:pPr marL="109728" indent="0" algn="ctr">
              <a:buNone/>
            </a:pPr>
            <a:r>
              <a:rPr lang="en-US" dirty="0">
                <a:latin typeface="Times New Roman" panose="02020603050405020304" pitchFamily="18" charset="0"/>
                <a:cs typeface="Times New Roman" panose="02020603050405020304" pitchFamily="18" charset="0"/>
              </a:rPr>
              <a:t>Fiscal Year 2023-2024</a:t>
            </a:r>
          </a:p>
        </p:txBody>
      </p:sp>
    </p:spTree>
    <p:extLst>
      <p:ext uri="{BB962C8B-B14F-4D97-AF65-F5344CB8AC3E}">
        <p14:creationId xmlns:p14="http://schemas.microsoft.com/office/powerpoint/2010/main" val="371354023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4E3127-F32A-4D6A-8CCD-246E181028DE}"/>
              </a:ext>
            </a:extLst>
          </p:cNvPr>
          <p:cNvSpPr>
            <a:spLocks noGrp="1"/>
          </p:cNvSpPr>
          <p:nvPr>
            <p:ph type="title"/>
          </p:nvPr>
        </p:nvSpPr>
        <p:spPr>
          <a:xfrm>
            <a:off x="123825" y="266700"/>
            <a:ext cx="10972800" cy="1066800"/>
          </a:xfrm>
        </p:spPr>
        <p:txBody>
          <a:bodyPr>
            <a:normAutofit/>
          </a:bodyPr>
          <a:lstStyle/>
          <a:p>
            <a:r>
              <a:rPr lang="en-US" sz="2200" b="1">
                <a:latin typeface="Times New Roman" panose="02020603050405020304" pitchFamily="18" charset="0"/>
                <a:cs typeface="Times New Roman" panose="02020603050405020304" pitchFamily="18" charset="0"/>
              </a:rPr>
              <a:t>Dashboard Performance and Outcomes</a:t>
            </a:r>
          </a:p>
        </p:txBody>
      </p:sp>
      <p:graphicFrame>
        <p:nvGraphicFramePr>
          <p:cNvPr id="9" name="Content Placeholder 8">
            <a:extLst>
              <a:ext uri="{FF2B5EF4-FFF2-40B4-BE49-F238E27FC236}">
                <a16:creationId xmlns:a16="http://schemas.microsoft.com/office/drawing/2014/main" id="{1242C5C2-0619-405F-8406-54DD78D68DE1}"/>
              </a:ext>
            </a:extLst>
          </p:cNvPr>
          <p:cNvGraphicFramePr>
            <a:graphicFrameLocks noGrp="1"/>
          </p:cNvGraphicFramePr>
          <p:nvPr>
            <p:ph sz="half" idx="1"/>
            <p:extLst>
              <p:ext uri="{D42A27DB-BD31-4B8C-83A1-F6EECF244321}">
                <p14:modId xmlns:p14="http://schemas.microsoft.com/office/powerpoint/2010/main" val="57061434"/>
              </p:ext>
            </p:extLst>
          </p:nvPr>
        </p:nvGraphicFramePr>
        <p:xfrm>
          <a:off x="609600" y="1428750"/>
          <a:ext cx="5384800" cy="5162550"/>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12" name="Content Placeholder 8">
            <a:extLst>
              <a:ext uri="{FF2B5EF4-FFF2-40B4-BE49-F238E27FC236}">
                <a16:creationId xmlns:a16="http://schemas.microsoft.com/office/drawing/2014/main" id="{5EEDF994-0A9C-42F6-B83C-8F04FDF5640F}"/>
              </a:ext>
            </a:extLst>
          </p:cNvPr>
          <p:cNvGraphicFramePr>
            <a:graphicFrameLocks noGrp="1"/>
          </p:cNvGraphicFramePr>
          <p:nvPr>
            <p:ph sz="half" idx="2"/>
            <p:extLst>
              <p:ext uri="{D42A27DB-BD31-4B8C-83A1-F6EECF244321}">
                <p14:modId xmlns:p14="http://schemas.microsoft.com/office/powerpoint/2010/main" val="677813315"/>
              </p:ext>
            </p:extLst>
          </p:nvPr>
        </p:nvGraphicFramePr>
        <p:xfrm>
          <a:off x="6197600" y="1542197"/>
          <a:ext cx="5384800" cy="5049103"/>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25009440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9107DB-160B-487A-BBB6-B96C3F37ABFA}"/>
              </a:ext>
            </a:extLst>
          </p:cNvPr>
          <p:cNvSpPr>
            <a:spLocks noGrp="1"/>
          </p:cNvSpPr>
          <p:nvPr>
            <p:ph type="title"/>
          </p:nvPr>
        </p:nvSpPr>
        <p:spPr>
          <a:xfrm>
            <a:off x="104775" y="723900"/>
            <a:ext cx="10972800" cy="1066800"/>
          </a:xfrm>
        </p:spPr>
        <p:txBody>
          <a:bodyPr>
            <a:normAutofit fontScale="90000"/>
          </a:bodyPr>
          <a:lstStyle/>
          <a:p>
            <a:r>
              <a:rPr lang="en-US" sz="2200" b="1">
                <a:latin typeface="Times New Roman" panose="02020603050405020304" pitchFamily="18" charset="0"/>
                <a:cs typeface="Times New Roman" panose="02020603050405020304" pitchFamily="18" charset="0"/>
              </a:rPr>
              <a:t>Dashboard Performance and Outcomes</a:t>
            </a:r>
            <a:br>
              <a:rPr lang="en-US" sz="2200">
                <a:latin typeface="Times New Roman" panose="02020603050405020304" pitchFamily="18" charset="0"/>
                <a:cs typeface="Times New Roman" panose="02020603050405020304" pitchFamily="18" charset="0"/>
              </a:rPr>
            </a:br>
            <a:br>
              <a:rPr lang="en-US" sz="2200">
                <a:latin typeface="Times New Roman" panose="02020603050405020304" pitchFamily="18" charset="0"/>
                <a:cs typeface="Times New Roman" panose="02020603050405020304" pitchFamily="18" charset="0"/>
              </a:rPr>
            </a:br>
            <a:br>
              <a:rPr lang="en-US" sz="2200">
                <a:latin typeface="Times New Roman" panose="02020603050405020304" pitchFamily="18" charset="0"/>
                <a:cs typeface="Times New Roman" panose="02020603050405020304" pitchFamily="18" charset="0"/>
              </a:rPr>
            </a:br>
            <a:r>
              <a:rPr lang="en-US" sz="2200">
                <a:latin typeface="Times New Roman" panose="02020603050405020304" pitchFamily="18" charset="0"/>
                <a:cs typeface="Times New Roman" panose="02020603050405020304" pitchFamily="18" charset="0"/>
              </a:rPr>
              <a:t>                                                             </a:t>
            </a:r>
            <a:endParaRPr lang="en-US" sz="2200" b="1">
              <a:solidFill>
                <a:schemeClr val="tx1"/>
              </a:solidFill>
              <a:latin typeface="Times New Roman" panose="02020603050405020304" pitchFamily="18" charset="0"/>
              <a:ea typeface="Cambria" panose="02040503050406030204" pitchFamily="18" charset="0"/>
              <a:cs typeface="Times New Roman" panose="02020603050405020304" pitchFamily="18" charset="0"/>
            </a:endParaRPr>
          </a:p>
        </p:txBody>
      </p:sp>
      <p:graphicFrame>
        <p:nvGraphicFramePr>
          <p:cNvPr id="8" name="Content Placeholder 7">
            <a:extLst>
              <a:ext uri="{FF2B5EF4-FFF2-40B4-BE49-F238E27FC236}">
                <a16:creationId xmlns:a16="http://schemas.microsoft.com/office/drawing/2014/main" id="{E1C2C289-A891-4615-97FB-264B40D3885F}"/>
              </a:ext>
            </a:extLst>
          </p:cNvPr>
          <p:cNvGraphicFramePr>
            <a:graphicFrameLocks noGrp="1"/>
          </p:cNvGraphicFramePr>
          <p:nvPr>
            <p:ph idx="1"/>
            <p:extLst>
              <p:ext uri="{D42A27DB-BD31-4B8C-83A1-F6EECF244321}">
                <p14:modId xmlns:p14="http://schemas.microsoft.com/office/powerpoint/2010/main" val="2487309051"/>
              </p:ext>
            </p:extLst>
          </p:nvPr>
        </p:nvGraphicFramePr>
        <p:xfrm>
          <a:off x="609600" y="1018903"/>
          <a:ext cx="10972800" cy="5695406"/>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49445820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48DAC3-7B4E-4364-8259-5245B9DA3C38}"/>
              </a:ext>
            </a:extLst>
          </p:cNvPr>
          <p:cNvSpPr>
            <a:spLocks noGrp="1"/>
          </p:cNvSpPr>
          <p:nvPr>
            <p:ph type="title"/>
          </p:nvPr>
        </p:nvSpPr>
        <p:spPr>
          <a:xfrm>
            <a:off x="231775" y="179579"/>
            <a:ext cx="10972800" cy="1066800"/>
          </a:xfrm>
        </p:spPr>
        <p:txBody>
          <a:bodyPr>
            <a:normAutofit/>
          </a:bodyPr>
          <a:lstStyle/>
          <a:p>
            <a:r>
              <a:rPr lang="en-US" sz="2000" b="1">
                <a:latin typeface="Times New Roman" panose="02020603050405020304" pitchFamily="18" charset="0"/>
                <a:cs typeface="Times New Roman" panose="02020603050405020304" pitchFamily="18" charset="0"/>
              </a:rPr>
              <a:t>Dashboard Performance and Outcomes</a:t>
            </a:r>
          </a:p>
        </p:txBody>
      </p:sp>
      <p:graphicFrame>
        <p:nvGraphicFramePr>
          <p:cNvPr id="18" name="Content Placeholder 17">
            <a:extLst>
              <a:ext uri="{FF2B5EF4-FFF2-40B4-BE49-F238E27FC236}">
                <a16:creationId xmlns:a16="http://schemas.microsoft.com/office/drawing/2014/main" id="{D5CF7BF5-53B4-4E34-89C3-23939E3F8603}"/>
              </a:ext>
            </a:extLst>
          </p:cNvPr>
          <p:cNvGraphicFramePr>
            <a:graphicFrameLocks noGrp="1"/>
          </p:cNvGraphicFramePr>
          <p:nvPr>
            <p:ph sz="half" idx="1"/>
            <p:extLst>
              <p:ext uri="{D42A27DB-BD31-4B8C-83A1-F6EECF244321}">
                <p14:modId xmlns:p14="http://schemas.microsoft.com/office/powerpoint/2010/main" val="770528972"/>
              </p:ext>
            </p:extLst>
          </p:nvPr>
        </p:nvGraphicFramePr>
        <p:xfrm>
          <a:off x="609600" y="2249488"/>
          <a:ext cx="5384800" cy="4341812"/>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22" name="Content Placeholder 8">
            <a:extLst>
              <a:ext uri="{FF2B5EF4-FFF2-40B4-BE49-F238E27FC236}">
                <a16:creationId xmlns:a16="http://schemas.microsoft.com/office/drawing/2014/main" id="{2ABEF992-AACF-411C-974F-62E6581465B8}"/>
              </a:ext>
            </a:extLst>
          </p:cNvPr>
          <p:cNvGraphicFramePr>
            <a:graphicFrameLocks noGrp="1"/>
          </p:cNvGraphicFramePr>
          <p:nvPr>
            <p:ph sz="half" idx="2"/>
            <p:extLst>
              <p:ext uri="{D42A27DB-BD31-4B8C-83A1-F6EECF244321}">
                <p14:modId xmlns:p14="http://schemas.microsoft.com/office/powerpoint/2010/main" val="1911530426"/>
              </p:ext>
            </p:extLst>
          </p:nvPr>
        </p:nvGraphicFramePr>
        <p:xfrm>
          <a:off x="6197600" y="2249488"/>
          <a:ext cx="5384800" cy="4341812"/>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87053054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E1CC36-11D2-4AB0-B521-09FF36A72711}"/>
              </a:ext>
            </a:extLst>
          </p:cNvPr>
          <p:cNvSpPr>
            <a:spLocks noGrp="1"/>
          </p:cNvSpPr>
          <p:nvPr>
            <p:ph type="title"/>
          </p:nvPr>
        </p:nvSpPr>
        <p:spPr>
          <a:xfrm>
            <a:off x="114300" y="133350"/>
            <a:ext cx="10972800" cy="1066800"/>
          </a:xfrm>
        </p:spPr>
        <p:txBody>
          <a:bodyPr>
            <a:normAutofit/>
          </a:bodyPr>
          <a:lstStyle/>
          <a:p>
            <a:r>
              <a:rPr lang="en-US" sz="2000" b="1">
                <a:latin typeface="Times New Roman" panose="02020603050405020304" pitchFamily="18" charset="0"/>
                <a:cs typeface="Times New Roman" panose="02020603050405020304" pitchFamily="18" charset="0"/>
              </a:rPr>
              <a:t>Dashboard Performance and Outcomes</a:t>
            </a:r>
          </a:p>
        </p:txBody>
      </p:sp>
      <p:graphicFrame>
        <p:nvGraphicFramePr>
          <p:cNvPr id="18" name="Content Placeholder 17">
            <a:extLst>
              <a:ext uri="{FF2B5EF4-FFF2-40B4-BE49-F238E27FC236}">
                <a16:creationId xmlns:a16="http://schemas.microsoft.com/office/drawing/2014/main" id="{C1E22889-6E83-4F51-A4C8-97F7E4298C9A}"/>
              </a:ext>
            </a:extLst>
          </p:cNvPr>
          <p:cNvGraphicFramePr>
            <a:graphicFrameLocks noGrp="1"/>
          </p:cNvGraphicFramePr>
          <p:nvPr>
            <p:ph sz="half" idx="2"/>
            <p:extLst>
              <p:ext uri="{D42A27DB-BD31-4B8C-83A1-F6EECF244321}">
                <p14:modId xmlns:p14="http://schemas.microsoft.com/office/powerpoint/2010/main" val="857138286"/>
              </p:ext>
            </p:extLst>
          </p:nvPr>
        </p:nvGraphicFramePr>
        <p:xfrm>
          <a:off x="6197600" y="1233091"/>
          <a:ext cx="5384800" cy="4657997"/>
        </p:xfrm>
        <a:graphic>
          <a:graphicData uri="http://schemas.openxmlformats.org/drawingml/2006/chart">
            <c:chart xmlns:c="http://schemas.openxmlformats.org/drawingml/2006/chart" xmlns:r="http://schemas.openxmlformats.org/officeDocument/2006/relationships" r:id="rId2"/>
          </a:graphicData>
        </a:graphic>
      </p:graphicFrame>
      <p:sp>
        <p:nvSpPr>
          <p:cNvPr id="4" name="Content Placeholder 3">
            <a:extLst>
              <a:ext uri="{FF2B5EF4-FFF2-40B4-BE49-F238E27FC236}">
                <a16:creationId xmlns:a16="http://schemas.microsoft.com/office/drawing/2014/main" id="{147B3F49-E418-77DD-E8D8-180778203DD9}"/>
              </a:ext>
            </a:extLst>
          </p:cNvPr>
          <p:cNvSpPr>
            <a:spLocks noGrp="1"/>
          </p:cNvSpPr>
          <p:nvPr>
            <p:ph sz="half" idx="1"/>
          </p:nvPr>
        </p:nvSpPr>
        <p:spPr>
          <a:xfrm>
            <a:off x="609601" y="1921879"/>
            <a:ext cx="5384800" cy="4341875"/>
          </a:xfrm>
        </p:spPr>
        <p:txBody>
          <a:bodyPr/>
          <a:lstStyle/>
          <a:p>
            <a:pPr marL="109728" indent="0" algn="ctr" rtl="0">
              <a:buNone/>
              <a:defRPr sz="1000" b="0" i="0" u="none" strike="noStrike" kern="1200" spc="0" baseline="0">
                <a:solidFill>
                  <a:sysClr val="windowText" lastClr="000000"/>
                </a:solidFill>
                <a:latin typeface="Cambria" panose="02040503050406030204" pitchFamily="18" charset="0"/>
                <a:ea typeface="+mn-ea"/>
                <a:cs typeface="+mn-cs"/>
              </a:defRPr>
            </a:pPr>
            <a:r>
              <a:rPr lang="en-US" sz="1600" b="1" dirty="0">
                <a:solidFill>
                  <a:prstClr val="black"/>
                </a:solidFill>
                <a:latin typeface="Times New Roman" panose="02020603050405020304" pitchFamily="18" charset="0"/>
                <a:cs typeface="Times New Roman" panose="02020603050405020304" pitchFamily="18" charset="0"/>
              </a:rPr>
              <a:t>10. Children with Serious Emotional Disturbance (SED) with Significant Improvement</a:t>
            </a:r>
          </a:p>
          <a:p>
            <a:pPr marL="109728" indent="0">
              <a:buNone/>
            </a:pPr>
            <a:endParaRPr lang="en-US" dirty="0"/>
          </a:p>
          <a:p>
            <a:pPr marL="109728" indent="0">
              <a:buNone/>
            </a:pPr>
            <a:endParaRPr lang="en-US" dirty="0"/>
          </a:p>
          <a:p>
            <a:pPr marL="109728" indent="0" algn="ctr">
              <a:buNone/>
            </a:pPr>
            <a:r>
              <a:rPr lang="en-US" sz="2000" b="1" baseline="0" dirty="0">
                <a:solidFill>
                  <a:srgbClr val="0000FF"/>
                </a:solidFill>
                <a:latin typeface="Times New Roman" panose="02020603050405020304" pitchFamily="18" charset="0"/>
                <a:cs typeface="Times New Roman" panose="02020603050405020304" pitchFamily="18" charset="0"/>
              </a:rPr>
              <a:t>This indicator is no longer applicable due to change in Level of Care Assessment from CAFAS to </a:t>
            </a:r>
            <a:r>
              <a:rPr lang="en-US" sz="2000" b="1" baseline="0" dirty="0" err="1">
                <a:solidFill>
                  <a:srgbClr val="0000FF"/>
                </a:solidFill>
                <a:latin typeface="Times New Roman" panose="02020603050405020304" pitchFamily="18" charset="0"/>
                <a:cs typeface="Times New Roman" panose="02020603050405020304" pitchFamily="18" charset="0"/>
              </a:rPr>
              <a:t>MichiCANS</a:t>
            </a:r>
            <a:endParaRPr lang="en-US" sz="2000" b="1" dirty="0">
              <a:solidFill>
                <a:srgbClr val="0000FF"/>
              </a:solidFill>
              <a:latin typeface="Times New Roman" panose="02020603050405020304" pitchFamily="18" charset="0"/>
              <a:cs typeface="Times New Roman" panose="02020603050405020304" pitchFamily="18" charset="0"/>
            </a:endParaRPr>
          </a:p>
          <a:p>
            <a:endParaRPr lang="en-US" dirty="0"/>
          </a:p>
        </p:txBody>
      </p:sp>
    </p:spTree>
    <p:extLst>
      <p:ext uri="{BB962C8B-B14F-4D97-AF65-F5344CB8AC3E}">
        <p14:creationId xmlns:p14="http://schemas.microsoft.com/office/powerpoint/2010/main" val="63362440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01F1B3-791D-47E4-9231-F69A8517765E}"/>
              </a:ext>
            </a:extLst>
          </p:cNvPr>
          <p:cNvSpPr>
            <a:spLocks noGrp="1"/>
          </p:cNvSpPr>
          <p:nvPr>
            <p:ph type="title"/>
          </p:nvPr>
        </p:nvSpPr>
        <p:spPr>
          <a:xfrm>
            <a:off x="190500" y="266700"/>
            <a:ext cx="10972800" cy="1066800"/>
          </a:xfrm>
        </p:spPr>
        <p:txBody>
          <a:bodyPr>
            <a:normAutofit/>
          </a:bodyPr>
          <a:lstStyle/>
          <a:p>
            <a:r>
              <a:rPr lang="en-US" sz="2200" b="1">
                <a:latin typeface="Times New Roman" panose="02020603050405020304" pitchFamily="18" charset="0"/>
                <a:cs typeface="Times New Roman" panose="02020603050405020304" pitchFamily="18" charset="0"/>
              </a:rPr>
              <a:t>Dashboard Performance and Outcomes</a:t>
            </a:r>
          </a:p>
        </p:txBody>
      </p:sp>
      <p:graphicFrame>
        <p:nvGraphicFramePr>
          <p:cNvPr id="7" name="Content Placeholder 17">
            <a:extLst>
              <a:ext uri="{FF2B5EF4-FFF2-40B4-BE49-F238E27FC236}">
                <a16:creationId xmlns:a16="http://schemas.microsoft.com/office/drawing/2014/main" id="{99A99088-09C0-401E-B1CF-0DA1C9303AB2}"/>
              </a:ext>
            </a:extLst>
          </p:cNvPr>
          <p:cNvGraphicFramePr>
            <a:graphicFrameLocks noGrp="1"/>
          </p:cNvGraphicFramePr>
          <p:nvPr>
            <p:ph sz="half" idx="1"/>
            <p:extLst>
              <p:ext uri="{D42A27DB-BD31-4B8C-83A1-F6EECF244321}">
                <p14:modId xmlns:p14="http://schemas.microsoft.com/office/powerpoint/2010/main" val="518659025"/>
              </p:ext>
            </p:extLst>
          </p:nvPr>
        </p:nvGraphicFramePr>
        <p:xfrm>
          <a:off x="609600" y="1719618"/>
          <a:ext cx="5384800" cy="4871682"/>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10" name="Content Placeholder 17">
            <a:extLst>
              <a:ext uri="{FF2B5EF4-FFF2-40B4-BE49-F238E27FC236}">
                <a16:creationId xmlns:a16="http://schemas.microsoft.com/office/drawing/2014/main" id="{1B08F790-AC75-4004-A534-9610F39A2354}"/>
              </a:ext>
            </a:extLst>
          </p:cNvPr>
          <p:cNvGraphicFramePr>
            <a:graphicFrameLocks noGrp="1"/>
          </p:cNvGraphicFramePr>
          <p:nvPr>
            <p:ph sz="half" idx="2"/>
            <p:extLst>
              <p:ext uri="{D42A27DB-BD31-4B8C-83A1-F6EECF244321}">
                <p14:modId xmlns:p14="http://schemas.microsoft.com/office/powerpoint/2010/main" val="1386416672"/>
              </p:ext>
            </p:extLst>
          </p:nvPr>
        </p:nvGraphicFramePr>
        <p:xfrm>
          <a:off x="6197600" y="1719618"/>
          <a:ext cx="5384800" cy="4871682"/>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82319079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399E79-1B5D-426A-83C6-041FDC2659CD}"/>
              </a:ext>
            </a:extLst>
          </p:cNvPr>
          <p:cNvSpPr>
            <a:spLocks noGrp="1"/>
          </p:cNvSpPr>
          <p:nvPr>
            <p:ph type="title"/>
          </p:nvPr>
        </p:nvSpPr>
        <p:spPr>
          <a:xfrm>
            <a:off x="123825" y="171450"/>
            <a:ext cx="10972800" cy="1066800"/>
          </a:xfrm>
        </p:spPr>
        <p:txBody>
          <a:bodyPr>
            <a:normAutofit/>
          </a:bodyPr>
          <a:lstStyle/>
          <a:p>
            <a:r>
              <a:rPr lang="en-US" sz="2200" b="1">
                <a:latin typeface="Times New Roman" panose="02020603050405020304" pitchFamily="18" charset="0"/>
                <a:cs typeface="Times New Roman" panose="02020603050405020304" pitchFamily="18" charset="0"/>
              </a:rPr>
              <a:t>Dashboard Performance and Outcomes</a:t>
            </a:r>
          </a:p>
        </p:txBody>
      </p:sp>
      <p:graphicFrame>
        <p:nvGraphicFramePr>
          <p:cNvPr id="11" name="Content Placeholder 10">
            <a:extLst>
              <a:ext uri="{FF2B5EF4-FFF2-40B4-BE49-F238E27FC236}">
                <a16:creationId xmlns:a16="http://schemas.microsoft.com/office/drawing/2014/main" id="{D7385B79-6EF2-4769-9BEA-A1856669285C}"/>
              </a:ext>
            </a:extLst>
          </p:cNvPr>
          <p:cNvGraphicFramePr>
            <a:graphicFrameLocks noGrp="1"/>
          </p:cNvGraphicFramePr>
          <p:nvPr>
            <p:ph sz="half" idx="2"/>
            <p:extLst>
              <p:ext uri="{D42A27DB-BD31-4B8C-83A1-F6EECF244321}">
                <p14:modId xmlns:p14="http://schemas.microsoft.com/office/powerpoint/2010/main" val="1568919491"/>
              </p:ext>
            </p:extLst>
          </p:nvPr>
        </p:nvGraphicFramePr>
        <p:xfrm>
          <a:off x="6197602" y="1685925"/>
          <a:ext cx="5489573" cy="4905376"/>
        </p:xfrm>
        <a:graphic>
          <a:graphicData uri="http://schemas.openxmlformats.org/drawingml/2006/table">
            <a:tbl>
              <a:tblPr>
                <a:tableStyleId>{BC89EF96-8CEA-46FF-86C4-4CE0E7609802}</a:tableStyleId>
              </a:tblPr>
              <a:tblGrid>
                <a:gridCol w="4593025">
                  <a:extLst>
                    <a:ext uri="{9D8B030D-6E8A-4147-A177-3AD203B41FA5}">
                      <a16:colId xmlns:a16="http://schemas.microsoft.com/office/drawing/2014/main" val="135532925"/>
                    </a:ext>
                  </a:extLst>
                </a:gridCol>
                <a:gridCol w="896548">
                  <a:extLst>
                    <a:ext uri="{9D8B030D-6E8A-4147-A177-3AD203B41FA5}">
                      <a16:colId xmlns:a16="http://schemas.microsoft.com/office/drawing/2014/main" val="808583648"/>
                    </a:ext>
                  </a:extLst>
                </a:gridCol>
              </a:tblGrid>
              <a:tr h="643328">
                <a:tc>
                  <a:txBody>
                    <a:bodyPr/>
                    <a:lstStyle/>
                    <a:p>
                      <a:pPr algn="l" fontAlgn="ctr"/>
                      <a:r>
                        <a:rPr lang="en-US" sz="1400" b="1" i="0" u="none" strike="noStrike">
                          <a:solidFill>
                            <a:srgbClr val="000000"/>
                          </a:solidFill>
                          <a:effectLst/>
                          <a:latin typeface="Cambria" panose="02040503050406030204" pitchFamily="18" charset="0"/>
                        </a:rPr>
                        <a:t># of individuals in Self-Determination arrangements (MIA)</a:t>
                      </a:r>
                    </a:p>
                  </a:txBody>
                  <a:tcPr marL="0" marR="0" marT="0" marB="0" anchor="ctr"/>
                </a:tc>
                <a:tc>
                  <a:txBody>
                    <a:bodyPr/>
                    <a:lstStyle/>
                    <a:p>
                      <a:pPr algn="ctr" fontAlgn="ctr"/>
                      <a:endParaRPr lang="en-US" sz="1400" b="1" i="0" u="none" strike="noStrike" dirty="0">
                        <a:solidFill>
                          <a:schemeClr val="tx1"/>
                        </a:solidFill>
                        <a:effectLst/>
                        <a:latin typeface="Times New Roman" panose="02020603050405020304" pitchFamily="18" charset="0"/>
                        <a:cs typeface="Times New Roman" panose="02020603050405020304" pitchFamily="18" charset="0"/>
                      </a:endParaRPr>
                    </a:p>
                  </a:txBody>
                  <a:tcPr marL="0" marR="0" marT="0" marB="0" anchor="ctr"/>
                </a:tc>
                <a:extLst>
                  <a:ext uri="{0D108BD9-81ED-4DB2-BD59-A6C34878D82A}">
                    <a16:rowId xmlns:a16="http://schemas.microsoft.com/office/drawing/2014/main" val="1214048598"/>
                  </a:ext>
                </a:extLst>
              </a:tr>
              <a:tr h="964992">
                <a:tc>
                  <a:txBody>
                    <a:bodyPr/>
                    <a:lstStyle/>
                    <a:p>
                      <a:pPr algn="l" fontAlgn="ctr"/>
                      <a:r>
                        <a:rPr lang="en-US" sz="1400" b="1" i="0" u="none" strike="noStrike">
                          <a:solidFill>
                            <a:srgbClr val="000000"/>
                          </a:solidFill>
                          <a:effectLst/>
                          <a:latin typeface="Cambria" panose="02040503050406030204" pitchFamily="18" charset="0"/>
                        </a:rPr>
                        <a:t># of individuals in Self-Determination arrangements with Fiscal Intermediary (I/DDA)</a:t>
                      </a:r>
                    </a:p>
                  </a:txBody>
                  <a:tcPr marL="0" marR="0" marT="0" marB="0" anchor="ctr"/>
                </a:tc>
                <a:tc>
                  <a:txBody>
                    <a:bodyPr/>
                    <a:lstStyle/>
                    <a:p>
                      <a:pPr algn="ctr" fontAlgn="ctr"/>
                      <a:r>
                        <a:rPr lang="en-US" sz="1400" b="1" i="0" u="none" strike="noStrike" dirty="0">
                          <a:solidFill>
                            <a:schemeClr val="tx1"/>
                          </a:solidFill>
                          <a:effectLst/>
                          <a:latin typeface="Times New Roman" panose="02020603050405020304" pitchFamily="18" charset="0"/>
                          <a:cs typeface="Times New Roman" panose="02020603050405020304" pitchFamily="18" charset="0"/>
                        </a:rPr>
                        <a:t>199</a:t>
                      </a:r>
                    </a:p>
                  </a:txBody>
                  <a:tcPr marL="0" marR="0" marT="0" marB="0" anchor="ctr"/>
                </a:tc>
                <a:extLst>
                  <a:ext uri="{0D108BD9-81ED-4DB2-BD59-A6C34878D82A}">
                    <a16:rowId xmlns:a16="http://schemas.microsoft.com/office/drawing/2014/main" val="3467995894"/>
                  </a:ext>
                </a:extLst>
              </a:tr>
              <a:tr h="643328">
                <a:tc>
                  <a:txBody>
                    <a:bodyPr/>
                    <a:lstStyle/>
                    <a:p>
                      <a:pPr algn="l" fontAlgn="ctr"/>
                      <a:r>
                        <a:rPr lang="en-US" sz="1400" b="1" i="0" u="none" strike="noStrike">
                          <a:solidFill>
                            <a:srgbClr val="000000"/>
                          </a:solidFill>
                          <a:effectLst/>
                          <a:latin typeface="Cambria" panose="02040503050406030204" pitchFamily="18" charset="0"/>
                        </a:rPr>
                        <a:t># of individuals in Choice Voucher arrangements (I/DDC)</a:t>
                      </a:r>
                    </a:p>
                  </a:txBody>
                  <a:tcPr marL="0" marR="0" marT="0" marB="0" anchor="ctr"/>
                </a:tc>
                <a:tc>
                  <a:txBody>
                    <a:bodyPr/>
                    <a:lstStyle/>
                    <a:p>
                      <a:pPr algn="ctr" fontAlgn="ctr"/>
                      <a:r>
                        <a:rPr lang="en-US" sz="1400" b="1" u="none" strike="noStrike" dirty="0">
                          <a:solidFill>
                            <a:schemeClr val="tx1"/>
                          </a:solidFill>
                          <a:effectLst/>
                          <a:latin typeface="Times New Roman" panose="02020603050405020304" pitchFamily="18" charset="0"/>
                          <a:cs typeface="Times New Roman" panose="02020603050405020304" pitchFamily="18" charset="0"/>
                        </a:rPr>
                        <a:t>418</a:t>
                      </a:r>
                    </a:p>
                  </a:txBody>
                  <a:tcPr marL="0" marR="0" marT="0" marB="0" anchor="ctr"/>
                </a:tc>
                <a:extLst>
                  <a:ext uri="{0D108BD9-81ED-4DB2-BD59-A6C34878D82A}">
                    <a16:rowId xmlns:a16="http://schemas.microsoft.com/office/drawing/2014/main" val="111822098"/>
                  </a:ext>
                </a:extLst>
              </a:tr>
              <a:tr h="723744">
                <a:tc>
                  <a:txBody>
                    <a:bodyPr/>
                    <a:lstStyle/>
                    <a:p>
                      <a:pPr algn="l" fontAlgn="ctr"/>
                      <a:r>
                        <a:rPr lang="en-US" sz="1400" b="1" i="0" u="none" strike="noStrike">
                          <a:solidFill>
                            <a:srgbClr val="000000"/>
                          </a:solidFill>
                          <a:effectLst/>
                          <a:latin typeface="Cambria" panose="02040503050406030204" pitchFamily="18" charset="0"/>
                        </a:rPr>
                        <a:t># of individuals in Peer Directed Services </a:t>
                      </a:r>
                    </a:p>
                  </a:txBody>
                  <a:tcPr marL="0" marR="0" marT="0" marB="0" anchor="ctr"/>
                </a:tc>
                <a:tc>
                  <a:txBody>
                    <a:bodyPr/>
                    <a:lstStyle/>
                    <a:p>
                      <a:pPr algn="ctr" fontAlgn="ctr"/>
                      <a:r>
                        <a:rPr lang="en-US" sz="1400" b="1" i="0" u="none" strike="noStrike" dirty="0">
                          <a:solidFill>
                            <a:schemeClr val="tx1"/>
                          </a:solidFill>
                          <a:effectLst/>
                          <a:latin typeface="Times New Roman" panose="02020603050405020304" pitchFamily="18" charset="0"/>
                          <a:cs typeface="Times New Roman" panose="02020603050405020304" pitchFamily="18" charset="0"/>
                        </a:rPr>
                        <a:t>376</a:t>
                      </a:r>
                    </a:p>
                  </a:txBody>
                  <a:tcPr marL="0" marR="0" marT="0" marB="0" anchor="ctr"/>
                </a:tc>
                <a:extLst>
                  <a:ext uri="{0D108BD9-81ED-4DB2-BD59-A6C34878D82A}">
                    <a16:rowId xmlns:a16="http://schemas.microsoft.com/office/drawing/2014/main" val="641624334"/>
                  </a:ext>
                </a:extLst>
              </a:tr>
              <a:tr h="643328">
                <a:tc>
                  <a:txBody>
                    <a:bodyPr/>
                    <a:lstStyle/>
                    <a:p>
                      <a:pPr algn="l" fontAlgn="ctr"/>
                      <a:r>
                        <a:rPr lang="en-US" sz="1400" b="1" i="0" u="none" strike="noStrike">
                          <a:solidFill>
                            <a:srgbClr val="000000"/>
                          </a:solidFill>
                          <a:effectLst/>
                          <a:latin typeface="Cambria" panose="02040503050406030204" pitchFamily="18" charset="0"/>
                        </a:rPr>
                        <a:t># of individuals in Peer Mentor Services (I/DDA)</a:t>
                      </a:r>
                    </a:p>
                  </a:txBody>
                  <a:tcPr marL="0" marR="0" marT="0" marB="0" anchor="ctr"/>
                </a:tc>
                <a:tc>
                  <a:txBody>
                    <a:bodyPr/>
                    <a:lstStyle/>
                    <a:p>
                      <a:pPr algn="ctr" fontAlgn="ctr"/>
                      <a:r>
                        <a:rPr lang="en-US" sz="1400" b="1" i="0" u="none" strike="noStrike" dirty="0">
                          <a:solidFill>
                            <a:schemeClr val="tx1"/>
                          </a:solidFill>
                          <a:effectLst/>
                          <a:latin typeface="Times New Roman" panose="02020603050405020304" pitchFamily="18" charset="0"/>
                          <a:cs typeface="Times New Roman" panose="02020603050405020304" pitchFamily="18" charset="0"/>
                        </a:rPr>
                        <a:t>7</a:t>
                      </a:r>
                    </a:p>
                  </a:txBody>
                  <a:tcPr marL="0" marR="0" marT="0" marB="0" anchor="ctr"/>
                </a:tc>
                <a:extLst>
                  <a:ext uri="{0D108BD9-81ED-4DB2-BD59-A6C34878D82A}">
                    <a16:rowId xmlns:a16="http://schemas.microsoft.com/office/drawing/2014/main" val="2850062854"/>
                  </a:ext>
                </a:extLst>
              </a:tr>
              <a:tr h="643328">
                <a:tc>
                  <a:txBody>
                    <a:bodyPr/>
                    <a:lstStyle/>
                    <a:p>
                      <a:pPr algn="l" fontAlgn="ctr"/>
                      <a:r>
                        <a:rPr lang="en-US" sz="1400" b="1" i="0" u="none" strike="noStrike">
                          <a:solidFill>
                            <a:srgbClr val="000000"/>
                          </a:solidFill>
                          <a:effectLst/>
                          <a:latin typeface="Cambria" panose="02040503050406030204" pitchFamily="18" charset="0"/>
                        </a:rPr>
                        <a:t># of individuals in Youth Peer or Parent Support Partner Services (SED)</a:t>
                      </a:r>
                    </a:p>
                  </a:txBody>
                  <a:tcPr marL="0" marR="0" marT="0" marB="0" anchor="ctr"/>
                </a:tc>
                <a:tc>
                  <a:txBody>
                    <a:bodyPr/>
                    <a:lstStyle/>
                    <a:p>
                      <a:pPr algn="ctr" fontAlgn="ctr"/>
                      <a:r>
                        <a:rPr lang="en-US" sz="1400" b="1" i="0" u="none" strike="noStrike" dirty="0">
                          <a:solidFill>
                            <a:schemeClr val="tx1"/>
                          </a:solidFill>
                          <a:effectLst/>
                          <a:latin typeface="Times New Roman" panose="02020603050405020304" pitchFamily="18" charset="0"/>
                          <a:cs typeface="Times New Roman" panose="02020603050405020304" pitchFamily="18" charset="0"/>
                        </a:rPr>
                        <a:t>68</a:t>
                      </a:r>
                    </a:p>
                  </a:txBody>
                  <a:tcPr marL="0" marR="0" marT="0" marB="0" anchor="ctr"/>
                </a:tc>
                <a:extLst>
                  <a:ext uri="{0D108BD9-81ED-4DB2-BD59-A6C34878D82A}">
                    <a16:rowId xmlns:a16="http://schemas.microsoft.com/office/drawing/2014/main" val="3394924735"/>
                  </a:ext>
                </a:extLst>
              </a:tr>
              <a:tr h="643328">
                <a:tc>
                  <a:txBody>
                    <a:bodyPr/>
                    <a:lstStyle/>
                    <a:p>
                      <a:pPr algn="l" fontAlgn="ctr"/>
                      <a:r>
                        <a:rPr lang="en-US" sz="1400" b="1" i="0" u="none" strike="noStrike">
                          <a:solidFill>
                            <a:srgbClr val="000000"/>
                          </a:solidFill>
                          <a:effectLst/>
                          <a:latin typeface="Cambria" panose="02040503050406030204" pitchFamily="18" charset="0"/>
                        </a:rPr>
                        <a:t># of individuals in Youth Peer or Parent Support Partner Services (I/DDC)</a:t>
                      </a:r>
                    </a:p>
                  </a:txBody>
                  <a:tcPr marL="0" marR="0" marT="0" marB="0" anchor="ctr"/>
                </a:tc>
                <a:tc>
                  <a:txBody>
                    <a:bodyPr/>
                    <a:lstStyle/>
                    <a:p>
                      <a:pPr algn="ctr" fontAlgn="ctr"/>
                      <a:r>
                        <a:rPr lang="en-US" sz="1400" b="1" i="0" u="none" strike="noStrike" dirty="0">
                          <a:solidFill>
                            <a:schemeClr val="tx1"/>
                          </a:solidFill>
                          <a:effectLst/>
                          <a:latin typeface="Times New Roman" panose="02020603050405020304" pitchFamily="18" charset="0"/>
                          <a:cs typeface="Times New Roman" panose="02020603050405020304" pitchFamily="18" charset="0"/>
                        </a:rPr>
                        <a:t>7</a:t>
                      </a:r>
                    </a:p>
                  </a:txBody>
                  <a:tcPr marL="0" marR="0" marT="0" marB="0" anchor="ctr"/>
                </a:tc>
                <a:extLst>
                  <a:ext uri="{0D108BD9-81ED-4DB2-BD59-A6C34878D82A}">
                    <a16:rowId xmlns:a16="http://schemas.microsoft.com/office/drawing/2014/main" val="4188457095"/>
                  </a:ext>
                </a:extLst>
              </a:tr>
            </a:tbl>
          </a:graphicData>
        </a:graphic>
      </p:graphicFrame>
      <p:graphicFrame>
        <p:nvGraphicFramePr>
          <p:cNvPr id="7" name="Content Placeholder 17">
            <a:extLst>
              <a:ext uri="{FF2B5EF4-FFF2-40B4-BE49-F238E27FC236}">
                <a16:creationId xmlns:a16="http://schemas.microsoft.com/office/drawing/2014/main" id="{ABEE3E35-A754-4E32-ACA7-1B15B4F29EC6}"/>
              </a:ext>
            </a:extLst>
          </p:cNvPr>
          <p:cNvGraphicFramePr>
            <a:graphicFrameLocks noGrp="1"/>
          </p:cNvGraphicFramePr>
          <p:nvPr>
            <p:ph sz="half" idx="1"/>
            <p:extLst>
              <p:ext uri="{D42A27DB-BD31-4B8C-83A1-F6EECF244321}">
                <p14:modId xmlns:p14="http://schemas.microsoft.com/office/powerpoint/2010/main" val="2630738987"/>
              </p:ext>
            </p:extLst>
          </p:nvPr>
        </p:nvGraphicFramePr>
        <p:xfrm>
          <a:off x="378823" y="1685924"/>
          <a:ext cx="5615577" cy="4905376"/>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59734257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05C393-4AB7-49A0-889B-5E8035883C0E}"/>
              </a:ext>
            </a:extLst>
          </p:cNvPr>
          <p:cNvSpPr>
            <a:spLocks noGrp="1"/>
          </p:cNvSpPr>
          <p:nvPr>
            <p:ph type="title"/>
          </p:nvPr>
        </p:nvSpPr>
        <p:spPr>
          <a:xfrm>
            <a:off x="95250" y="161925"/>
            <a:ext cx="10972800" cy="1066800"/>
          </a:xfrm>
        </p:spPr>
        <p:txBody>
          <a:bodyPr>
            <a:normAutofit/>
          </a:bodyPr>
          <a:lstStyle/>
          <a:p>
            <a:r>
              <a:rPr lang="en-US" sz="2200" b="1">
                <a:latin typeface="Times New Roman" panose="02020603050405020304" pitchFamily="18" charset="0"/>
                <a:cs typeface="Times New Roman" panose="02020603050405020304" pitchFamily="18" charset="0"/>
              </a:rPr>
              <a:t>Dashboard Performance and Outcomes</a:t>
            </a:r>
          </a:p>
        </p:txBody>
      </p:sp>
      <p:graphicFrame>
        <p:nvGraphicFramePr>
          <p:cNvPr id="8" name="Content Placeholder 12">
            <a:extLst>
              <a:ext uri="{FF2B5EF4-FFF2-40B4-BE49-F238E27FC236}">
                <a16:creationId xmlns:a16="http://schemas.microsoft.com/office/drawing/2014/main" id="{7BBFB427-DA10-46BE-A22D-FDD6A5775E23}"/>
              </a:ext>
            </a:extLst>
          </p:cNvPr>
          <p:cNvGraphicFramePr>
            <a:graphicFrameLocks noGrp="1"/>
          </p:cNvGraphicFramePr>
          <p:nvPr>
            <p:ph sz="half" idx="2"/>
            <p:extLst>
              <p:ext uri="{D42A27DB-BD31-4B8C-83A1-F6EECF244321}">
                <p14:modId xmlns:p14="http://schemas.microsoft.com/office/powerpoint/2010/main" val="2132013285"/>
              </p:ext>
            </p:extLst>
          </p:nvPr>
        </p:nvGraphicFramePr>
        <p:xfrm>
          <a:off x="6275977" y="1556286"/>
          <a:ext cx="5384800" cy="4341812"/>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13" name="Content Placeholder 17">
            <a:extLst>
              <a:ext uri="{FF2B5EF4-FFF2-40B4-BE49-F238E27FC236}">
                <a16:creationId xmlns:a16="http://schemas.microsoft.com/office/drawing/2014/main" id="{CEDB69B6-20B1-4F1E-BE03-BD054782672A}"/>
              </a:ext>
            </a:extLst>
          </p:cNvPr>
          <p:cNvGraphicFramePr>
            <a:graphicFrameLocks noGrp="1"/>
          </p:cNvGraphicFramePr>
          <p:nvPr>
            <p:ph sz="half" idx="1"/>
            <p:extLst>
              <p:ext uri="{D42A27DB-BD31-4B8C-83A1-F6EECF244321}">
                <p14:modId xmlns:p14="http://schemas.microsoft.com/office/powerpoint/2010/main" val="3603687334"/>
              </p:ext>
            </p:extLst>
          </p:nvPr>
        </p:nvGraphicFramePr>
        <p:xfrm>
          <a:off x="609600" y="1556286"/>
          <a:ext cx="5384800" cy="5035014"/>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60876659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a:latin typeface="Times New Roman" panose="02020603050405020304" pitchFamily="18" charset="0"/>
                <a:cs typeface="Times New Roman" panose="02020603050405020304" pitchFamily="18" charset="0"/>
              </a:rPr>
              <a:t>WHO WE SERVE</a:t>
            </a:r>
          </a:p>
        </p:txBody>
      </p:sp>
      <p:sp>
        <p:nvSpPr>
          <p:cNvPr id="3" name="Content Placeholder 2"/>
          <p:cNvSpPr>
            <a:spLocks noGrp="1"/>
          </p:cNvSpPr>
          <p:nvPr>
            <p:ph idx="1"/>
          </p:nvPr>
        </p:nvSpPr>
        <p:spPr/>
        <p:txBody>
          <a:bodyPr/>
          <a:lstStyle/>
          <a:p>
            <a:endParaRPr lang="en-US" dirty="0"/>
          </a:p>
          <a:p>
            <a:pPr marL="109728" indent="0" algn="ctr">
              <a:buNone/>
            </a:pPr>
            <a:r>
              <a:rPr lang="en-US" dirty="0">
                <a:latin typeface="Times New Roman" panose="02020603050405020304" pitchFamily="18" charset="0"/>
                <a:cs typeface="Times New Roman" panose="02020603050405020304" pitchFamily="18" charset="0"/>
              </a:rPr>
              <a:t>Fiscal Year 2023-2024 Demographics</a:t>
            </a:r>
          </a:p>
        </p:txBody>
      </p:sp>
    </p:spTree>
    <p:extLst>
      <p:ext uri="{BB962C8B-B14F-4D97-AF65-F5344CB8AC3E}">
        <p14:creationId xmlns:p14="http://schemas.microsoft.com/office/powerpoint/2010/main" val="38488807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title"/>
          </p:nvPr>
        </p:nvSpPr>
        <p:spPr>
          <a:xfrm>
            <a:off x="711200" y="788925"/>
            <a:ext cx="10972800" cy="1066800"/>
          </a:xfrm>
        </p:spPr>
        <p:txBody>
          <a:bodyPr>
            <a:normAutofit/>
          </a:bodyPr>
          <a:lstStyle/>
          <a:p>
            <a:pPr algn="ctr"/>
            <a:r>
              <a:rPr lang="en-US" sz="2000" b="1" dirty="0">
                <a:solidFill>
                  <a:schemeClr val="tx2"/>
                </a:solidFill>
                <a:latin typeface="Times New Roman" panose="02020603050405020304" pitchFamily="18" charset="0"/>
                <a:ea typeface="+mj-ea"/>
                <a:cs typeface="Times New Roman" panose="02020603050405020304" pitchFamily="18" charset="0"/>
              </a:rPr>
              <a:t>Certified Community Behavioral Health Clinic (CCBHC)  </a:t>
            </a:r>
            <a:br>
              <a:rPr lang="en-US" sz="2000" b="1" dirty="0">
                <a:solidFill>
                  <a:schemeClr val="tx2"/>
                </a:solidFill>
                <a:latin typeface="Times New Roman" panose="02020603050405020304" pitchFamily="18" charset="0"/>
                <a:ea typeface="+mj-ea"/>
                <a:cs typeface="Times New Roman" panose="02020603050405020304" pitchFamily="18" charset="0"/>
              </a:rPr>
            </a:br>
            <a:r>
              <a:rPr lang="en-US" sz="2000" b="1" dirty="0">
                <a:latin typeface="Times New Roman" panose="02020603050405020304" pitchFamily="18" charset="0"/>
                <a:cs typeface="Times New Roman" panose="02020603050405020304" pitchFamily="18" charset="0"/>
              </a:rPr>
              <a:t>10</a:t>
            </a:r>
            <a:r>
              <a:rPr lang="en-US" sz="2000" b="1" dirty="0">
                <a:solidFill>
                  <a:schemeClr val="tx2"/>
                </a:solidFill>
                <a:latin typeface="Times New Roman" panose="02020603050405020304" pitchFamily="18" charset="0"/>
                <a:ea typeface="+mj-ea"/>
                <a:cs typeface="Times New Roman" panose="02020603050405020304" pitchFamily="18" charset="0"/>
              </a:rPr>
              <a:t>/01/2023-9/30/2024 </a:t>
            </a:r>
            <a:br>
              <a:rPr lang="en-US" sz="2000" b="1" dirty="0">
                <a:solidFill>
                  <a:schemeClr val="tx2"/>
                </a:solidFill>
                <a:latin typeface="Times New Roman" panose="02020603050405020304" pitchFamily="18" charset="0"/>
                <a:ea typeface="+mj-ea"/>
                <a:cs typeface="Times New Roman" panose="02020603050405020304" pitchFamily="18" charset="0"/>
              </a:rPr>
            </a:br>
            <a:r>
              <a:rPr lang="en-US" sz="2000" b="1" dirty="0">
                <a:solidFill>
                  <a:schemeClr val="tx2"/>
                </a:solidFill>
                <a:latin typeface="Times New Roman" panose="02020603050405020304" pitchFamily="18" charset="0"/>
                <a:ea typeface="+mj-ea"/>
                <a:cs typeface="Times New Roman" panose="02020603050405020304" pitchFamily="18" charset="0"/>
              </a:rPr>
              <a:t>CCBHC Served: 8,401 </a:t>
            </a:r>
            <a:r>
              <a:rPr lang="en-US" sz="2000" b="1" dirty="0">
                <a:latin typeface="Times New Roman" panose="02020603050405020304" pitchFamily="18" charset="0"/>
                <a:cs typeface="Times New Roman" panose="02020603050405020304" pitchFamily="18" charset="0"/>
              </a:rPr>
              <a:t>D</a:t>
            </a:r>
            <a:r>
              <a:rPr lang="en-US" sz="2000" b="1" dirty="0">
                <a:solidFill>
                  <a:schemeClr val="tx2"/>
                </a:solidFill>
                <a:latin typeface="Times New Roman" panose="02020603050405020304" pitchFamily="18" charset="0"/>
                <a:ea typeface="+mj-ea"/>
                <a:cs typeface="Times New Roman" panose="02020603050405020304" pitchFamily="18" charset="0"/>
              </a:rPr>
              <a:t>istinct Individuals</a:t>
            </a:r>
          </a:p>
        </p:txBody>
      </p:sp>
      <p:sp>
        <p:nvSpPr>
          <p:cNvPr id="6" name="Text Placeholder 5"/>
          <p:cNvSpPr>
            <a:spLocks noGrp="1"/>
          </p:cNvSpPr>
          <p:nvPr>
            <p:ph sz="half" idx="1"/>
          </p:nvPr>
        </p:nvSpPr>
        <p:spPr/>
        <p:txBody>
          <a:bodyPr>
            <a:normAutofit/>
          </a:bodyPr>
          <a:lstStyle/>
          <a:p>
            <a:pPr marL="109728" indent="0">
              <a:buNone/>
            </a:pPr>
            <a:r>
              <a:rPr lang="en-US" b="1" i="0" u="none" strike="noStrike" baseline="0" dirty="0">
                <a:solidFill>
                  <a:schemeClr val="accent2">
                    <a:lumMod val="75000"/>
                  </a:schemeClr>
                </a:solidFill>
                <a:latin typeface="Times New Roman" panose="02020603050405020304" pitchFamily="18" charset="0"/>
                <a:cs typeface="Times New Roman" panose="02020603050405020304" pitchFamily="18" charset="0"/>
              </a:rPr>
              <a:t>Distinct CCBHC Persons Served by EQI Population </a:t>
            </a:r>
            <a:endParaRPr lang="en-US" sz="2400" dirty="0">
              <a:solidFill>
                <a:schemeClr val="accent2">
                  <a:lumMod val="75000"/>
                </a:schemeClr>
              </a:solidFill>
              <a:latin typeface="Times New Roman" panose="02020603050405020304" pitchFamily="18" charset="0"/>
              <a:cs typeface="Times New Roman" panose="02020603050405020304" pitchFamily="18" charset="0"/>
            </a:endParaRPr>
          </a:p>
        </p:txBody>
      </p:sp>
      <p:graphicFrame>
        <p:nvGraphicFramePr>
          <p:cNvPr id="7" name="Chart 6">
            <a:extLst>
              <a:ext uri="{FF2B5EF4-FFF2-40B4-BE49-F238E27FC236}">
                <a16:creationId xmlns:a16="http://schemas.microsoft.com/office/drawing/2014/main" id="{330D354D-BC56-4636-83E0-28E819B5371D}"/>
              </a:ext>
            </a:extLst>
          </p:cNvPr>
          <p:cNvGraphicFramePr/>
          <p:nvPr>
            <p:extLst>
              <p:ext uri="{D42A27DB-BD31-4B8C-83A1-F6EECF244321}">
                <p14:modId xmlns:p14="http://schemas.microsoft.com/office/powerpoint/2010/main" val="4129861954"/>
              </p:ext>
            </p:extLst>
          </p:nvPr>
        </p:nvGraphicFramePr>
        <p:xfrm>
          <a:off x="487302" y="2729136"/>
          <a:ext cx="4829174" cy="3382451"/>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10" name="Chart 9">
            <a:extLst>
              <a:ext uri="{FF2B5EF4-FFF2-40B4-BE49-F238E27FC236}">
                <a16:creationId xmlns:a16="http://schemas.microsoft.com/office/drawing/2014/main" id="{EB22ABA7-6379-7193-B584-DAF61E82B558}"/>
              </a:ext>
            </a:extLst>
          </p:cNvPr>
          <p:cNvGraphicFramePr/>
          <p:nvPr>
            <p:extLst>
              <p:ext uri="{D42A27DB-BD31-4B8C-83A1-F6EECF244321}">
                <p14:modId xmlns:p14="http://schemas.microsoft.com/office/powerpoint/2010/main" val="3213905325"/>
              </p:ext>
            </p:extLst>
          </p:nvPr>
        </p:nvGraphicFramePr>
        <p:xfrm>
          <a:off x="535709" y="3150275"/>
          <a:ext cx="5218546" cy="3441025"/>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22" name="Content Placeholder 21">
            <a:extLst>
              <a:ext uri="{FF2B5EF4-FFF2-40B4-BE49-F238E27FC236}">
                <a16:creationId xmlns:a16="http://schemas.microsoft.com/office/drawing/2014/main" id="{A4CEE9F4-FE94-1176-065A-EA0FB1875E5F}"/>
              </a:ext>
            </a:extLst>
          </p:cNvPr>
          <p:cNvGraphicFramePr>
            <a:graphicFrameLocks noGrp="1"/>
          </p:cNvGraphicFramePr>
          <p:nvPr>
            <p:ph sz="half" idx="2"/>
            <p:extLst>
              <p:ext uri="{D42A27DB-BD31-4B8C-83A1-F6EECF244321}">
                <p14:modId xmlns:p14="http://schemas.microsoft.com/office/powerpoint/2010/main" val="2388793316"/>
              </p:ext>
            </p:extLst>
          </p:nvPr>
        </p:nvGraphicFramePr>
        <p:xfrm>
          <a:off x="4383015" y="3692769"/>
          <a:ext cx="5786755" cy="3039208"/>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8" name="Chart 7">
            <a:extLst>
              <a:ext uri="{FF2B5EF4-FFF2-40B4-BE49-F238E27FC236}">
                <a16:creationId xmlns:a16="http://schemas.microsoft.com/office/drawing/2014/main" id="{EBC0F12A-042F-8AC1-1695-19771F1C5B24}"/>
              </a:ext>
            </a:extLst>
          </p:cNvPr>
          <p:cNvGraphicFramePr/>
          <p:nvPr>
            <p:extLst>
              <p:ext uri="{D42A27DB-BD31-4B8C-83A1-F6EECF244321}">
                <p14:modId xmlns:p14="http://schemas.microsoft.com/office/powerpoint/2010/main" val="1104529570"/>
              </p:ext>
            </p:extLst>
          </p:nvPr>
        </p:nvGraphicFramePr>
        <p:xfrm>
          <a:off x="7925582" y="2074333"/>
          <a:ext cx="4488375" cy="2709334"/>
        </p:xfrm>
        <a:graphic>
          <a:graphicData uri="http://schemas.openxmlformats.org/drawingml/2006/chart">
            <c:chart xmlns:c="http://schemas.openxmlformats.org/drawingml/2006/chart" xmlns:r="http://schemas.openxmlformats.org/officeDocument/2006/relationships" r:id="rId5"/>
          </a:graphicData>
        </a:graphic>
      </p:graphicFrame>
    </p:spTree>
    <p:extLst>
      <p:ext uri="{BB962C8B-B14F-4D97-AF65-F5344CB8AC3E}">
        <p14:creationId xmlns:p14="http://schemas.microsoft.com/office/powerpoint/2010/main" val="188984952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3D72A59-2FEB-D140-E57B-CADC92CBD227}"/>
            </a:ext>
          </a:extLst>
        </p:cNvPr>
        <p:cNvGrpSpPr/>
        <p:nvPr/>
      </p:nvGrpSpPr>
      <p:grpSpPr>
        <a:xfrm>
          <a:off x="0" y="0"/>
          <a:ext cx="0" cy="0"/>
          <a:chOff x="0" y="0"/>
          <a:chExt cx="0" cy="0"/>
        </a:xfrm>
      </p:grpSpPr>
      <p:sp>
        <p:nvSpPr>
          <p:cNvPr id="9" name="Title 8">
            <a:extLst>
              <a:ext uri="{FF2B5EF4-FFF2-40B4-BE49-F238E27FC236}">
                <a16:creationId xmlns:a16="http://schemas.microsoft.com/office/drawing/2014/main" id="{FAF628B0-B3A8-B68D-3E82-575789B2750E}"/>
              </a:ext>
            </a:extLst>
          </p:cNvPr>
          <p:cNvSpPr>
            <a:spLocks noGrp="1"/>
          </p:cNvSpPr>
          <p:nvPr>
            <p:ph type="title"/>
          </p:nvPr>
        </p:nvSpPr>
        <p:spPr>
          <a:xfrm>
            <a:off x="711200" y="788925"/>
            <a:ext cx="10972800" cy="1066800"/>
          </a:xfrm>
        </p:spPr>
        <p:txBody>
          <a:bodyPr>
            <a:normAutofit fontScale="90000"/>
          </a:bodyPr>
          <a:lstStyle/>
          <a:p>
            <a:r>
              <a:rPr lang="en-US" sz="3600" b="1" dirty="0">
                <a:solidFill>
                  <a:schemeClr val="tx2"/>
                </a:solidFill>
                <a:latin typeface="Times New Roman" panose="02020603050405020304" pitchFamily="18" charset="0"/>
                <a:ea typeface="+mj-ea"/>
                <a:cs typeface="Times New Roman" panose="02020603050405020304" pitchFamily="18" charset="0"/>
              </a:rPr>
              <a:t>Behavioral Health Urgent Care and Access Center (UCAC)</a:t>
            </a:r>
            <a:br>
              <a:rPr lang="en-US" sz="3600" b="1" dirty="0">
                <a:solidFill>
                  <a:schemeClr val="tx2"/>
                </a:solidFill>
                <a:latin typeface="Times New Roman" panose="02020603050405020304" pitchFamily="18" charset="0"/>
                <a:ea typeface="+mj-ea"/>
                <a:cs typeface="Times New Roman" panose="02020603050405020304" pitchFamily="18" charset="0"/>
              </a:rPr>
            </a:br>
            <a:r>
              <a:rPr lang="en-US" sz="3600" b="1" dirty="0">
                <a:solidFill>
                  <a:schemeClr val="tx2"/>
                </a:solidFill>
                <a:latin typeface="Times New Roman" panose="02020603050405020304" pitchFamily="18" charset="0"/>
                <a:ea typeface="+mj-ea"/>
                <a:cs typeface="Times New Roman" panose="02020603050405020304" pitchFamily="18" charset="0"/>
              </a:rPr>
              <a:t>                               </a:t>
            </a:r>
            <a:r>
              <a:rPr lang="en-US" sz="2700" b="1" dirty="0">
                <a:latin typeface="Times New Roman" panose="02020603050405020304" pitchFamily="18" charset="0"/>
                <a:cs typeface="Times New Roman" panose="02020603050405020304" pitchFamily="18" charset="0"/>
              </a:rPr>
              <a:t>10</a:t>
            </a:r>
            <a:r>
              <a:rPr lang="en-US" sz="2700" b="1" dirty="0">
                <a:solidFill>
                  <a:schemeClr val="tx2"/>
                </a:solidFill>
                <a:latin typeface="Times New Roman" panose="02020603050405020304" pitchFamily="18" charset="0"/>
                <a:ea typeface="+mj-ea"/>
                <a:cs typeface="Times New Roman" panose="02020603050405020304" pitchFamily="18" charset="0"/>
              </a:rPr>
              <a:t>/01/2023-9/30/2024 </a:t>
            </a:r>
            <a:endParaRPr lang="en-US" sz="3600" b="1" dirty="0">
              <a:solidFill>
                <a:schemeClr val="tx2"/>
              </a:solidFill>
              <a:latin typeface="Times New Roman" panose="02020603050405020304" pitchFamily="18" charset="0"/>
              <a:ea typeface="+mj-ea"/>
              <a:cs typeface="Times New Roman" panose="02020603050405020304" pitchFamily="18" charset="0"/>
            </a:endParaRPr>
          </a:p>
        </p:txBody>
      </p:sp>
      <p:sp>
        <p:nvSpPr>
          <p:cNvPr id="6" name="Text Placeholder 5">
            <a:extLst>
              <a:ext uri="{FF2B5EF4-FFF2-40B4-BE49-F238E27FC236}">
                <a16:creationId xmlns:a16="http://schemas.microsoft.com/office/drawing/2014/main" id="{DCE2C69C-7A44-F2E0-7FA0-D8E165CE5FD3}"/>
              </a:ext>
            </a:extLst>
          </p:cNvPr>
          <p:cNvSpPr>
            <a:spLocks noGrp="1"/>
          </p:cNvSpPr>
          <p:nvPr>
            <p:ph sz="half" idx="1"/>
          </p:nvPr>
        </p:nvSpPr>
        <p:spPr/>
        <p:txBody>
          <a:bodyPr/>
          <a:lstStyle/>
          <a:p>
            <a:pPr marL="109728" indent="0">
              <a:buNone/>
            </a:pPr>
            <a:r>
              <a:rPr lang="en-US" b="1" dirty="0">
                <a:latin typeface="Times New Roman" panose="02020603050405020304" pitchFamily="18" charset="0"/>
                <a:cs typeface="Times New Roman" panose="02020603050405020304" pitchFamily="18" charset="0"/>
              </a:rPr>
              <a:t>Behavioral Health Urgent Care and Access Center (UCAC) </a:t>
            </a:r>
            <a:endParaRPr lang="en-US" dirty="0">
              <a:latin typeface="Times New Roman" panose="02020603050405020304" pitchFamily="18" charset="0"/>
              <a:cs typeface="Times New Roman" panose="02020603050405020304" pitchFamily="18" charset="0"/>
            </a:endParaRPr>
          </a:p>
        </p:txBody>
      </p:sp>
      <p:graphicFrame>
        <p:nvGraphicFramePr>
          <p:cNvPr id="7" name="Chart 6">
            <a:extLst>
              <a:ext uri="{FF2B5EF4-FFF2-40B4-BE49-F238E27FC236}">
                <a16:creationId xmlns:a16="http://schemas.microsoft.com/office/drawing/2014/main" id="{B9A17D52-AF17-BBCE-12C3-5FB22887F0DA}"/>
              </a:ext>
            </a:extLst>
          </p:cNvPr>
          <p:cNvGraphicFramePr/>
          <p:nvPr>
            <p:extLst>
              <p:ext uri="{D42A27DB-BD31-4B8C-83A1-F6EECF244321}">
                <p14:modId xmlns:p14="http://schemas.microsoft.com/office/powerpoint/2010/main" val="877602968"/>
              </p:ext>
            </p:extLst>
          </p:nvPr>
        </p:nvGraphicFramePr>
        <p:xfrm>
          <a:off x="609601" y="2732021"/>
          <a:ext cx="4829174" cy="3382451"/>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10" name="Chart 9">
            <a:extLst>
              <a:ext uri="{FF2B5EF4-FFF2-40B4-BE49-F238E27FC236}">
                <a16:creationId xmlns:a16="http://schemas.microsoft.com/office/drawing/2014/main" id="{B878CBD7-9567-312C-D7D6-B6ECD7F33062}"/>
              </a:ext>
            </a:extLst>
          </p:cNvPr>
          <p:cNvGraphicFramePr/>
          <p:nvPr/>
        </p:nvGraphicFramePr>
        <p:xfrm>
          <a:off x="535709" y="3150275"/>
          <a:ext cx="5218546" cy="3441025"/>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22" name="Content Placeholder 21">
            <a:extLst>
              <a:ext uri="{FF2B5EF4-FFF2-40B4-BE49-F238E27FC236}">
                <a16:creationId xmlns:a16="http://schemas.microsoft.com/office/drawing/2014/main" id="{F2226037-E608-394A-0304-581891D9CDA1}"/>
              </a:ext>
            </a:extLst>
          </p:cNvPr>
          <p:cNvGraphicFramePr>
            <a:graphicFrameLocks noGrp="1"/>
          </p:cNvGraphicFramePr>
          <p:nvPr>
            <p:ph sz="half" idx="2"/>
            <p:extLst>
              <p:ext uri="{D42A27DB-BD31-4B8C-83A1-F6EECF244321}">
                <p14:modId xmlns:p14="http://schemas.microsoft.com/office/powerpoint/2010/main" val="697788334"/>
              </p:ext>
            </p:extLst>
          </p:nvPr>
        </p:nvGraphicFramePr>
        <p:xfrm>
          <a:off x="5295331" y="2095499"/>
          <a:ext cx="6759510" cy="4495801"/>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125073933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title"/>
          </p:nvPr>
        </p:nvSpPr>
        <p:spPr>
          <a:xfrm>
            <a:off x="534538" y="814474"/>
            <a:ext cx="10972800" cy="1066800"/>
          </a:xfrm>
          <a:prstGeom prst="rect">
            <a:avLst/>
          </a:prstGeom>
        </p:spPr>
        <p:txBody>
          <a:bodyPr anchor="ctr">
            <a:normAutofit/>
          </a:bodyPr>
          <a:lstStyle/>
          <a:p>
            <a:r>
              <a:rPr lang="en-US" b="1" dirty="0">
                <a:latin typeface="Times New Roman" panose="02020603050405020304" pitchFamily="18" charset="0"/>
                <a:cs typeface="Times New Roman" panose="02020603050405020304" pitchFamily="18" charset="0"/>
              </a:rPr>
              <a:t>Total Persons Served: 9,295</a:t>
            </a:r>
          </a:p>
        </p:txBody>
      </p:sp>
      <p:graphicFrame>
        <p:nvGraphicFramePr>
          <p:cNvPr id="7" name="Content Placeholder 6">
            <a:extLst>
              <a:ext uri="{FF2B5EF4-FFF2-40B4-BE49-F238E27FC236}">
                <a16:creationId xmlns:a16="http://schemas.microsoft.com/office/drawing/2014/main" id="{27090BB8-5E93-EBCA-70D1-1C9FF3C9D21C}"/>
              </a:ext>
            </a:extLst>
          </p:cNvPr>
          <p:cNvGraphicFramePr>
            <a:graphicFrameLocks noGrp="1"/>
          </p:cNvGraphicFramePr>
          <p:nvPr>
            <p:ph idx="1"/>
            <p:extLst>
              <p:ext uri="{D42A27DB-BD31-4B8C-83A1-F6EECF244321}">
                <p14:modId xmlns:p14="http://schemas.microsoft.com/office/powerpoint/2010/main" val="1160736443"/>
              </p:ext>
            </p:extLst>
          </p:nvPr>
        </p:nvGraphicFramePr>
        <p:xfrm>
          <a:off x="3193576" y="1829794"/>
          <a:ext cx="8998424" cy="4687011"/>
        </p:xfrm>
        <a:graphic>
          <a:graphicData uri="http://schemas.openxmlformats.org/drawingml/2006/chart">
            <c:chart xmlns:c="http://schemas.openxmlformats.org/drawingml/2006/chart" xmlns:r="http://schemas.openxmlformats.org/officeDocument/2006/relationships" r:id="rId2"/>
          </a:graphicData>
        </a:graphic>
      </p:graphicFrame>
      <p:sp>
        <p:nvSpPr>
          <p:cNvPr id="2" name="TextBox 1">
            <a:extLst>
              <a:ext uri="{FF2B5EF4-FFF2-40B4-BE49-F238E27FC236}">
                <a16:creationId xmlns:a16="http://schemas.microsoft.com/office/drawing/2014/main" id="{694DE7CD-B7AE-B338-EE92-AB263A62498B}"/>
              </a:ext>
            </a:extLst>
          </p:cNvPr>
          <p:cNvSpPr txBox="1"/>
          <p:nvPr/>
        </p:nvSpPr>
        <p:spPr>
          <a:xfrm>
            <a:off x="116006" y="3991970"/>
            <a:ext cx="3400566" cy="2031325"/>
          </a:xfrm>
          <a:prstGeom prst="rect">
            <a:avLst/>
          </a:prstGeom>
          <a:solidFill>
            <a:schemeClr val="accent1">
              <a:lumMod val="60000"/>
              <a:lumOff val="40000"/>
            </a:schemeClr>
          </a:solidFill>
          <a:ln>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ln>
        </p:spPr>
        <p:txBody>
          <a:bodyPr wrap="square" rtlCol="0">
            <a:spAutoFit/>
          </a:bodyPr>
          <a:lstStyle/>
          <a:p>
            <a:pPr marL="457200" marR="0">
              <a:spcBef>
                <a:spcPts val="0"/>
              </a:spcBef>
              <a:spcAft>
                <a:spcPts val="0"/>
              </a:spcAft>
            </a:pPr>
            <a:endParaRPr lang="en-US" sz="1800" dirty="0">
              <a:effectLst/>
              <a:latin typeface="Cambria" panose="02040503050406030204" pitchFamily="18" charset="0"/>
              <a:ea typeface="Times New Roman" panose="02020603050405020304" pitchFamily="18" charset="0"/>
              <a:cs typeface="Times New Roman" panose="02020603050405020304" pitchFamily="18" charset="0"/>
            </a:endParaRPr>
          </a:p>
          <a:p>
            <a:pPr marL="457200" marR="0">
              <a:spcBef>
                <a:spcPts val="0"/>
              </a:spcBef>
              <a:spcAft>
                <a:spcPts val="0"/>
              </a:spcAft>
            </a:pPr>
            <a:r>
              <a:rPr lang="en-US" sz="1800" b="1" dirty="0">
                <a:effectLst/>
                <a:latin typeface="Cambria" panose="02040503050406030204" pitchFamily="18" charset="0"/>
                <a:ea typeface="Times New Roman" panose="02020603050405020304" pitchFamily="18" charset="0"/>
                <a:cs typeface="Times New Roman" panose="02020603050405020304" pitchFamily="18" charset="0"/>
              </a:rPr>
              <a:t>3,346 individuals were new to the network this fiscal year (never previously served) compared to 1,900 FY23</a:t>
            </a:r>
          </a:p>
          <a:p>
            <a:pPr marL="457200" marR="0">
              <a:spcBef>
                <a:spcPts val="0"/>
              </a:spcBef>
              <a:spcAft>
                <a:spcPts val="0"/>
              </a:spcAft>
            </a:pPr>
            <a:endParaRPr lang="en-US" sz="1800" dirty="0">
              <a:effectLst/>
              <a:latin typeface="Arial Narrow" panose="020B0606020202030204" pitchFamily="34" charset="0"/>
              <a:ea typeface="Times New Roman" panose="02020603050405020304" pitchFamily="18" charset="0"/>
              <a:cs typeface="Times New Roman" panose="02020603050405020304" pitchFamily="18" charset="0"/>
            </a:endParaRPr>
          </a:p>
        </p:txBody>
      </p:sp>
      <p:sp>
        <p:nvSpPr>
          <p:cNvPr id="3" name="TextBox 1">
            <a:extLst>
              <a:ext uri="{FF2B5EF4-FFF2-40B4-BE49-F238E27FC236}">
                <a16:creationId xmlns:a16="http://schemas.microsoft.com/office/drawing/2014/main" id="{21136993-6616-31CD-5693-060C27A03C4B}"/>
              </a:ext>
            </a:extLst>
          </p:cNvPr>
          <p:cNvSpPr txBox="1"/>
          <p:nvPr/>
        </p:nvSpPr>
        <p:spPr>
          <a:xfrm>
            <a:off x="116006" y="2136406"/>
            <a:ext cx="3400580" cy="1754326"/>
          </a:xfrm>
          <a:prstGeom prst="rect">
            <a:avLst/>
          </a:prstGeom>
          <a:solidFill>
            <a:schemeClr val="accent1">
              <a:lumMod val="60000"/>
              <a:lumOff val="40000"/>
            </a:schemeClr>
          </a:solidFill>
          <a:ln>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ln>
        </p:spPr>
        <p:txBody>
          <a:bodyPr wrap="square" rtlCol="0">
            <a:spAutoFit/>
          </a:bodyPr>
          <a:lstStyle>
            <a:defPPr>
              <a:defRPr lang="en-US"/>
            </a:defPPr>
            <a:lvl1pPr marL="0" indent="0" algn="l" defTabSz="914400" rtl="0" eaLnBrk="1" latinLnBrk="0" hangingPunct="1">
              <a:defRPr sz="1800" kern="1200">
                <a:solidFill>
                  <a:schemeClr val="tx1"/>
                </a:solidFill>
                <a:latin typeface="+mn-lt"/>
                <a:ea typeface="+mn-ea"/>
                <a:cs typeface="+mn-cs"/>
              </a:defRPr>
            </a:lvl1pPr>
            <a:lvl2pPr marL="457200" indent="0" algn="l" defTabSz="914400" rtl="0" eaLnBrk="1" latinLnBrk="0" hangingPunct="1">
              <a:defRPr sz="1800" kern="1200">
                <a:solidFill>
                  <a:schemeClr val="tx1"/>
                </a:solidFill>
                <a:latin typeface="+mn-lt"/>
                <a:ea typeface="+mn-ea"/>
                <a:cs typeface="+mn-cs"/>
              </a:defRPr>
            </a:lvl2pPr>
            <a:lvl3pPr marL="914400" indent="0" algn="l" defTabSz="914400" rtl="0" eaLnBrk="1" latinLnBrk="0" hangingPunct="1">
              <a:defRPr sz="1800" kern="1200">
                <a:solidFill>
                  <a:schemeClr val="tx1"/>
                </a:solidFill>
                <a:latin typeface="+mn-lt"/>
                <a:ea typeface="+mn-ea"/>
                <a:cs typeface="+mn-cs"/>
              </a:defRPr>
            </a:lvl3pPr>
            <a:lvl4pPr marL="1371600" indent="0" algn="l" defTabSz="914400" rtl="0" eaLnBrk="1" latinLnBrk="0" hangingPunct="1">
              <a:defRPr sz="1800" kern="1200">
                <a:solidFill>
                  <a:schemeClr val="tx1"/>
                </a:solidFill>
                <a:latin typeface="+mn-lt"/>
                <a:ea typeface="+mn-ea"/>
                <a:cs typeface="+mn-cs"/>
              </a:defRPr>
            </a:lvl4pPr>
            <a:lvl5pPr marL="1828800" indent="0" algn="l" defTabSz="914400" rtl="0" eaLnBrk="1" latinLnBrk="0" hangingPunct="1">
              <a:defRPr sz="1800" kern="1200">
                <a:solidFill>
                  <a:schemeClr val="tx1"/>
                </a:solidFill>
                <a:latin typeface="+mn-lt"/>
                <a:ea typeface="+mn-ea"/>
                <a:cs typeface="+mn-cs"/>
              </a:defRPr>
            </a:lvl5pPr>
            <a:lvl6pPr marL="2286000" indent="0" algn="l" defTabSz="914400" rtl="0" eaLnBrk="1" latinLnBrk="0" hangingPunct="1">
              <a:defRPr sz="1800" kern="1200">
                <a:solidFill>
                  <a:schemeClr val="tx1"/>
                </a:solidFill>
                <a:latin typeface="+mn-lt"/>
                <a:ea typeface="+mn-ea"/>
                <a:cs typeface="+mn-cs"/>
              </a:defRPr>
            </a:lvl6pPr>
            <a:lvl7pPr marL="2743200" indent="0" algn="l" defTabSz="914400" rtl="0" eaLnBrk="1" latinLnBrk="0" hangingPunct="1">
              <a:defRPr sz="1800" kern="1200">
                <a:solidFill>
                  <a:schemeClr val="tx1"/>
                </a:solidFill>
                <a:latin typeface="+mn-lt"/>
                <a:ea typeface="+mn-ea"/>
                <a:cs typeface="+mn-cs"/>
              </a:defRPr>
            </a:lvl7pPr>
            <a:lvl8pPr marL="3200400" indent="0" algn="l" defTabSz="914400" rtl="0" eaLnBrk="1" latinLnBrk="0" hangingPunct="1">
              <a:defRPr sz="1800" kern="1200">
                <a:solidFill>
                  <a:schemeClr val="tx1"/>
                </a:solidFill>
                <a:latin typeface="+mn-lt"/>
                <a:ea typeface="+mn-ea"/>
                <a:cs typeface="+mn-cs"/>
              </a:defRPr>
            </a:lvl8pPr>
            <a:lvl9pPr marL="3657600" indent="0" algn="l" defTabSz="914400" rtl="0" eaLnBrk="1" latinLnBrk="0" hangingPunct="1">
              <a:defRPr sz="1800" kern="1200">
                <a:solidFill>
                  <a:schemeClr val="tx1"/>
                </a:solidFill>
                <a:latin typeface="+mn-lt"/>
                <a:ea typeface="+mn-ea"/>
                <a:cs typeface="+mn-cs"/>
              </a:defRPr>
            </a:lvl9pPr>
          </a:lstStyle>
          <a:p>
            <a:pPr marL="457200" marR="0">
              <a:spcBef>
                <a:spcPts val="0"/>
              </a:spcBef>
              <a:spcAft>
                <a:spcPts val="0"/>
              </a:spcAft>
            </a:pPr>
            <a:endParaRPr lang="en-US" sz="1800" dirty="0">
              <a:effectLst/>
              <a:latin typeface="Cambria" panose="02040503050406030204" pitchFamily="18" charset="0"/>
              <a:ea typeface="Times New Roman" panose="02020603050405020304" pitchFamily="18" charset="0"/>
              <a:cs typeface="Times New Roman" panose="02020603050405020304" pitchFamily="18" charset="0"/>
            </a:endParaRPr>
          </a:p>
          <a:p>
            <a:pPr marL="457200" marR="0">
              <a:spcBef>
                <a:spcPts val="0"/>
              </a:spcBef>
              <a:spcAft>
                <a:spcPts val="0"/>
              </a:spcAft>
            </a:pPr>
            <a:r>
              <a:rPr lang="en-US" sz="1800" b="1" dirty="0">
                <a:effectLst/>
                <a:latin typeface="Cambria" panose="02040503050406030204" pitchFamily="18" charset="0"/>
                <a:ea typeface="Times New Roman" panose="02020603050405020304" pitchFamily="18" charset="0"/>
                <a:cs typeface="Times New Roman" panose="02020603050405020304" pitchFamily="18" charset="0"/>
              </a:rPr>
              <a:t>The number of persons served increased during FY24 by 1,370 compared to FY23</a:t>
            </a:r>
          </a:p>
          <a:p>
            <a:pPr marL="457200" marR="0">
              <a:spcBef>
                <a:spcPts val="0"/>
              </a:spcBef>
              <a:spcAft>
                <a:spcPts val="0"/>
              </a:spcAft>
            </a:pPr>
            <a:endParaRPr lang="en-US" sz="1800" dirty="0">
              <a:effectLst/>
              <a:latin typeface="Arial Narrow" panose="020B0606020202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54113040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title"/>
          </p:nvPr>
        </p:nvSpPr>
        <p:spPr>
          <a:xfrm>
            <a:off x="145134" y="520195"/>
            <a:ext cx="10972800" cy="1066800"/>
          </a:xfrm>
        </p:spPr>
        <p:txBody>
          <a:bodyPr/>
          <a:lstStyle/>
          <a:p>
            <a:r>
              <a:rPr lang="en-US" b="1" dirty="0">
                <a:latin typeface="Times New Roman" panose="02020603050405020304" pitchFamily="18" charset="0"/>
                <a:cs typeface="Times New Roman" panose="02020603050405020304" pitchFamily="18" charset="0"/>
              </a:rPr>
              <a:t>Total Persons Served: 9,295</a:t>
            </a:r>
          </a:p>
        </p:txBody>
      </p:sp>
      <p:sp>
        <p:nvSpPr>
          <p:cNvPr id="6" name="Text Placeholder 5"/>
          <p:cNvSpPr>
            <a:spLocks noGrp="1"/>
          </p:cNvSpPr>
          <p:nvPr>
            <p:ph sz="half" idx="1"/>
          </p:nvPr>
        </p:nvSpPr>
        <p:spPr/>
        <p:txBody>
          <a:bodyPr/>
          <a:lstStyle/>
          <a:p>
            <a:pPr marL="109728" indent="0">
              <a:buNone/>
            </a:pPr>
            <a:r>
              <a:rPr lang="en-US" b="1" dirty="0">
                <a:latin typeface="Times New Roman" panose="02020603050405020304" pitchFamily="18" charset="0"/>
                <a:cs typeface="Times New Roman" panose="02020603050405020304" pitchFamily="18" charset="0"/>
              </a:rPr>
              <a:t>ISK Persons Served by Population </a:t>
            </a:r>
          </a:p>
          <a:p>
            <a:pPr marL="109728" indent="0">
              <a:buNone/>
            </a:pPr>
            <a:endParaRPr lang="en-US" dirty="0"/>
          </a:p>
          <a:p>
            <a:pPr marL="109728" indent="0">
              <a:buNone/>
            </a:pPr>
            <a:endParaRPr lang="en-US" dirty="0"/>
          </a:p>
        </p:txBody>
      </p:sp>
      <p:sp>
        <p:nvSpPr>
          <p:cNvPr id="4" name="Content Placeholder 3">
            <a:extLst>
              <a:ext uri="{FF2B5EF4-FFF2-40B4-BE49-F238E27FC236}">
                <a16:creationId xmlns:a16="http://schemas.microsoft.com/office/drawing/2014/main" id="{9EEBAC9F-D207-488C-9C0D-0F09CAC2B054}"/>
              </a:ext>
            </a:extLst>
          </p:cNvPr>
          <p:cNvSpPr>
            <a:spLocks noGrp="1"/>
          </p:cNvSpPr>
          <p:nvPr>
            <p:ph sz="half" idx="2"/>
          </p:nvPr>
        </p:nvSpPr>
        <p:spPr/>
        <p:txBody>
          <a:bodyPr/>
          <a:lstStyle/>
          <a:p>
            <a:pPr marL="109728" indent="0">
              <a:buNone/>
            </a:pPr>
            <a:endParaRPr lang="en-US" b="1" dirty="0"/>
          </a:p>
          <a:p>
            <a:pPr marL="109728" indent="0">
              <a:buNone/>
            </a:pPr>
            <a:endParaRPr lang="en-US" b="1" dirty="0"/>
          </a:p>
        </p:txBody>
      </p:sp>
      <p:graphicFrame>
        <p:nvGraphicFramePr>
          <p:cNvPr id="8" name="Chart 7">
            <a:extLst>
              <a:ext uri="{FF2B5EF4-FFF2-40B4-BE49-F238E27FC236}">
                <a16:creationId xmlns:a16="http://schemas.microsoft.com/office/drawing/2014/main" id="{4F8E1EF3-DCD0-4EED-A4FC-6E1C6038DDCC}"/>
              </a:ext>
            </a:extLst>
          </p:cNvPr>
          <p:cNvGraphicFramePr/>
          <p:nvPr>
            <p:extLst>
              <p:ext uri="{D42A27DB-BD31-4B8C-83A1-F6EECF244321}">
                <p14:modId xmlns:p14="http://schemas.microsoft.com/office/powerpoint/2010/main" val="3642825726"/>
              </p:ext>
            </p:extLst>
          </p:nvPr>
        </p:nvGraphicFramePr>
        <p:xfrm>
          <a:off x="123824" y="2686049"/>
          <a:ext cx="5972175" cy="3905251"/>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2" name="Chart 1">
            <a:extLst>
              <a:ext uri="{FF2B5EF4-FFF2-40B4-BE49-F238E27FC236}">
                <a16:creationId xmlns:a16="http://schemas.microsoft.com/office/drawing/2014/main" id="{EA87D724-DD03-BDE6-04B7-360EF7B822FF}"/>
              </a:ext>
            </a:extLst>
          </p:cNvPr>
          <p:cNvGraphicFramePr/>
          <p:nvPr>
            <p:extLst>
              <p:ext uri="{D42A27DB-BD31-4B8C-83A1-F6EECF244321}">
                <p14:modId xmlns:p14="http://schemas.microsoft.com/office/powerpoint/2010/main" val="710967058"/>
              </p:ext>
            </p:extLst>
          </p:nvPr>
        </p:nvGraphicFramePr>
        <p:xfrm>
          <a:off x="6233099" y="2556890"/>
          <a:ext cx="5958901" cy="3613655"/>
        </p:xfrm>
        <a:graphic>
          <a:graphicData uri="http://schemas.openxmlformats.org/drawingml/2006/chart">
            <c:chart xmlns:c="http://schemas.openxmlformats.org/drawingml/2006/chart" xmlns:r="http://schemas.openxmlformats.org/officeDocument/2006/relationships" r:id="rId3"/>
          </a:graphicData>
        </a:graphic>
      </p:graphicFrame>
      <p:sp>
        <p:nvSpPr>
          <p:cNvPr id="5" name="TextBox 4">
            <a:extLst>
              <a:ext uri="{FF2B5EF4-FFF2-40B4-BE49-F238E27FC236}">
                <a16:creationId xmlns:a16="http://schemas.microsoft.com/office/drawing/2014/main" id="{7219EF07-F92A-3937-AA99-EC63E5E9301E}"/>
              </a:ext>
            </a:extLst>
          </p:cNvPr>
          <p:cNvSpPr txBox="1"/>
          <p:nvPr/>
        </p:nvSpPr>
        <p:spPr>
          <a:xfrm>
            <a:off x="6233099" y="2218492"/>
            <a:ext cx="6131256" cy="400110"/>
          </a:xfrm>
          <a:prstGeom prst="rect">
            <a:avLst/>
          </a:prstGeom>
          <a:noFill/>
        </p:spPr>
        <p:txBody>
          <a:bodyPr wrap="square">
            <a:spAutoFit/>
          </a:bodyPr>
          <a:lstStyle/>
          <a:p>
            <a:pPr marL="109728" indent="0">
              <a:buNone/>
            </a:pPr>
            <a:r>
              <a:rPr lang="en-US" sz="2000" b="1" dirty="0">
                <a:solidFill>
                  <a:schemeClr val="tx2"/>
                </a:solidFill>
                <a:latin typeface="Times New Roman" panose="02020603050405020304" pitchFamily="18" charset="0"/>
                <a:cs typeface="Times New Roman" panose="02020603050405020304" pitchFamily="18" charset="0"/>
              </a:rPr>
              <a:t>ISK Persons Served by Gender</a:t>
            </a:r>
          </a:p>
        </p:txBody>
      </p:sp>
    </p:spTree>
    <p:extLst>
      <p:ext uri="{BB962C8B-B14F-4D97-AF65-F5344CB8AC3E}">
        <p14:creationId xmlns:p14="http://schemas.microsoft.com/office/powerpoint/2010/main" val="98800589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title"/>
          </p:nvPr>
        </p:nvSpPr>
        <p:spPr>
          <a:xfrm>
            <a:off x="145134" y="520195"/>
            <a:ext cx="10972800" cy="1066800"/>
          </a:xfrm>
        </p:spPr>
        <p:txBody>
          <a:bodyPr/>
          <a:lstStyle/>
          <a:p>
            <a:r>
              <a:rPr lang="en-US" b="1" dirty="0">
                <a:latin typeface="Times New Roman" panose="02020603050405020304" pitchFamily="18" charset="0"/>
                <a:cs typeface="Times New Roman" panose="02020603050405020304" pitchFamily="18" charset="0"/>
              </a:rPr>
              <a:t>Total Persons Served: 9,295</a:t>
            </a:r>
          </a:p>
        </p:txBody>
      </p:sp>
      <p:sp>
        <p:nvSpPr>
          <p:cNvPr id="6" name="Text Placeholder 5"/>
          <p:cNvSpPr>
            <a:spLocks noGrp="1"/>
          </p:cNvSpPr>
          <p:nvPr>
            <p:ph sz="half" idx="1"/>
          </p:nvPr>
        </p:nvSpPr>
        <p:spPr>
          <a:xfrm>
            <a:off x="409434" y="1658204"/>
            <a:ext cx="10133462" cy="4526696"/>
          </a:xfrm>
        </p:spPr>
        <p:txBody>
          <a:bodyPr/>
          <a:lstStyle/>
          <a:p>
            <a:pPr marL="109728" indent="0" algn="ctr">
              <a:buNone/>
            </a:pPr>
            <a:r>
              <a:rPr lang="en-US" sz="2400" b="1" dirty="0">
                <a:latin typeface="Times New Roman" panose="02020603050405020304" pitchFamily="18" charset="0"/>
                <a:cs typeface="Times New Roman" panose="02020603050405020304" pitchFamily="18" charset="0"/>
              </a:rPr>
              <a:t>ISK Persons Served by Race</a:t>
            </a:r>
          </a:p>
          <a:p>
            <a:pPr marL="109728" indent="0">
              <a:buNone/>
            </a:pPr>
            <a:r>
              <a:rPr lang="en-US" b="1" dirty="0">
                <a:latin typeface="Times New Roman" panose="02020603050405020304" pitchFamily="18" charset="0"/>
                <a:cs typeface="Times New Roman" panose="02020603050405020304" pitchFamily="18" charset="0"/>
              </a:rPr>
              <a:t> </a:t>
            </a:r>
          </a:p>
          <a:p>
            <a:pPr marL="109728" indent="0">
              <a:buNone/>
            </a:pPr>
            <a:endParaRPr lang="en-US" dirty="0"/>
          </a:p>
          <a:p>
            <a:pPr marL="109728" indent="0">
              <a:buNone/>
            </a:pPr>
            <a:endParaRPr lang="en-US" dirty="0"/>
          </a:p>
        </p:txBody>
      </p:sp>
      <p:sp>
        <p:nvSpPr>
          <p:cNvPr id="4" name="Content Placeholder 3">
            <a:extLst>
              <a:ext uri="{FF2B5EF4-FFF2-40B4-BE49-F238E27FC236}">
                <a16:creationId xmlns:a16="http://schemas.microsoft.com/office/drawing/2014/main" id="{9EEBAC9F-D207-488C-9C0D-0F09CAC2B054}"/>
              </a:ext>
            </a:extLst>
          </p:cNvPr>
          <p:cNvSpPr>
            <a:spLocks noGrp="1"/>
          </p:cNvSpPr>
          <p:nvPr>
            <p:ph sz="half" idx="2"/>
          </p:nvPr>
        </p:nvSpPr>
        <p:spPr>
          <a:xfrm>
            <a:off x="6197600" y="1843025"/>
            <a:ext cx="5384800" cy="4341875"/>
          </a:xfrm>
        </p:spPr>
        <p:txBody>
          <a:bodyPr/>
          <a:lstStyle/>
          <a:p>
            <a:pPr marL="109728" indent="0">
              <a:buNone/>
            </a:pPr>
            <a:endParaRPr lang="en-US" b="1" dirty="0"/>
          </a:p>
          <a:p>
            <a:pPr marL="109728" indent="0">
              <a:buNone/>
            </a:pPr>
            <a:endParaRPr lang="en-US" b="1" dirty="0"/>
          </a:p>
        </p:txBody>
      </p:sp>
      <p:graphicFrame>
        <p:nvGraphicFramePr>
          <p:cNvPr id="7" name="Chart 3">
            <a:extLst>
              <a:ext uri="{FF2B5EF4-FFF2-40B4-BE49-F238E27FC236}">
                <a16:creationId xmlns:a16="http://schemas.microsoft.com/office/drawing/2014/main" id="{10833F3D-4355-45D3-A714-BC9C51F2F16A}"/>
              </a:ext>
            </a:extLst>
          </p:cNvPr>
          <p:cNvGraphicFramePr>
            <a:graphicFrameLocks/>
          </p:cNvGraphicFramePr>
          <p:nvPr>
            <p:extLst>
              <p:ext uri="{D42A27DB-BD31-4B8C-83A1-F6EECF244321}">
                <p14:modId xmlns:p14="http://schemas.microsoft.com/office/powerpoint/2010/main" val="1439144927"/>
              </p:ext>
            </p:extLst>
          </p:nvPr>
        </p:nvGraphicFramePr>
        <p:xfrm>
          <a:off x="818866" y="1146413"/>
          <a:ext cx="8250072" cy="5254388"/>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79449357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90623" y="441252"/>
            <a:ext cx="10972800" cy="1066800"/>
          </a:xfrm>
        </p:spPr>
        <p:txBody>
          <a:bodyPr/>
          <a:lstStyle/>
          <a:p>
            <a:r>
              <a:rPr lang="en-US" b="1">
                <a:latin typeface="Times New Roman" panose="02020603050405020304" pitchFamily="18" charset="0"/>
                <a:cs typeface="Times New Roman" panose="02020603050405020304" pitchFamily="18" charset="0"/>
              </a:rPr>
              <a:t>ISK Mental / Behavioral Health Diagnoses</a:t>
            </a:r>
          </a:p>
        </p:txBody>
      </p:sp>
      <p:graphicFrame>
        <p:nvGraphicFramePr>
          <p:cNvPr id="5" name="Table 5">
            <a:extLst>
              <a:ext uri="{FF2B5EF4-FFF2-40B4-BE49-F238E27FC236}">
                <a16:creationId xmlns:a16="http://schemas.microsoft.com/office/drawing/2014/main" id="{E64E02A6-9412-6B71-5CFB-E1A20C3E347D}"/>
              </a:ext>
            </a:extLst>
          </p:cNvPr>
          <p:cNvGraphicFramePr>
            <a:graphicFrameLocks noGrp="1"/>
          </p:cNvGraphicFramePr>
          <p:nvPr>
            <p:ph sz="half" idx="1"/>
            <p:extLst>
              <p:ext uri="{D42A27DB-BD31-4B8C-83A1-F6EECF244321}">
                <p14:modId xmlns:p14="http://schemas.microsoft.com/office/powerpoint/2010/main" val="869561347"/>
              </p:ext>
            </p:extLst>
          </p:nvPr>
        </p:nvGraphicFramePr>
        <p:xfrm>
          <a:off x="498763" y="1877506"/>
          <a:ext cx="5384799" cy="4251960"/>
        </p:xfrm>
        <a:graphic>
          <a:graphicData uri="http://schemas.openxmlformats.org/drawingml/2006/table">
            <a:tbl>
              <a:tblPr firstRow="1" bandRow="1">
                <a:tableStyleId>{3B4B98B0-60AC-42C2-AFA5-B58CD77FA1E5}</a:tableStyleId>
              </a:tblPr>
              <a:tblGrid>
                <a:gridCol w="1794933">
                  <a:extLst>
                    <a:ext uri="{9D8B030D-6E8A-4147-A177-3AD203B41FA5}">
                      <a16:colId xmlns:a16="http://schemas.microsoft.com/office/drawing/2014/main" val="3832868018"/>
                    </a:ext>
                  </a:extLst>
                </a:gridCol>
                <a:gridCol w="1794933">
                  <a:extLst>
                    <a:ext uri="{9D8B030D-6E8A-4147-A177-3AD203B41FA5}">
                      <a16:colId xmlns:a16="http://schemas.microsoft.com/office/drawing/2014/main" val="4029687251"/>
                    </a:ext>
                  </a:extLst>
                </a:gridCol>
                <a:gridCol w="1794933">
                  <a:extLst>
                    <a:ext uri="{9D8B030D-6E8A-4147-A177-3AD203B41FA5}">
                      <a16:colId xmlns:a16="http://schemas.microsoft.com/office/drawing/2014/main" val="765194912"/>
                    </a:ext>
                  </a:extLst>
                </a:gridCol>
              </a:tblGrid>
              <a:tr h="370840">
                <a:tc>
                  <a:txBody>
                    <a:bodyPr/>
                    <a:lstStyle/>
                    <a:p>
                      <a:pPr algn="ctr"/>
                      <a:r>
                        <a:rPr lang="en-US" sz="1600">
                          <a:latin typeface="Times New Roman" panose="02020603050405020304" pitchFamily="18" charset="0"/>
                          <a:cs typeface="Times New Roman" panose="02020603050405020304" pitchFamily="18" charset="0"/>
                        </a:rPr>
                        <a:t>MI / SUD Adults</a:t>
                      </a:r>
                    </a:p>
                  </a:txBody>
                  <a:tcPr anchor="b"/>
                </a:tc>
                <a:tc>
                  <a:txBody>
                    <a:bodyPr/>
                    <a:lstStyle/>
                    <a:p>
                      <a:pPr algn="ctr"/>
                      <a:r>
                        <a:rPr lang="en-US" sz="1600">
                          <a:latin typeface="Times New Roman" panose="02020603050405020304" pitchFamily="18" charset="0"/>
                          <a:cs typeface="Times New Roman" panose="02020603050405020304" pitchFamily="18" charset="0"/>
                        </a:rPr>
                        <a:t>Count of Persons Served</a:t>
                      </a:r>
                    </a:p>
                  </a:txBody>
                  <a:tcPr anchor="b"/>
                </a:tc>
                <a:tc>
                  <a:txBody>
                    <a:bodyPr/>
                    <a:lstStyle/>
                    <a:p>
                      <a:pPr algn="ctr"/>
                      <a:r>
                        <a:rPr lang="en-US" sz="1600">
                          <a:latin typeface="Times New Roman" panose="02020603050405020304" pitchFamily="18" charset="0"/>
                          <a:cs typeface="Times New Roman" panose="02020603050405020304" pitchFamily="18" charset="0"/>
                        </a:rPr>
                        <a:t>% of Total Population</a:t>
                      </a:r>
                    </a:p>
                  </a:txBody>
                  <a:tcPr anchor="b"/>
                </a:tc>
                <a:extLst>
                  <a:ext uri="{0D108BD9-81ED-4DB2-BD59-A6C34878D82A}">
                    <a16:rowId xmlns:a16="http://schemas.microsoft.com/office/drawing/2014/main" val="3326740658"/>
                  </a:ext>
                </a:extLst>
              </a:tr>
              <a:tr h="370840">
                <a:tc>
                  <a:txBody>
                    <a:bodyPr/>
                    <a:lstStyle/>
                    <a:p>
                      <a:r>
                        <a:rPr lang="en-US" sz="1600">
                          <a:latin typeface="Times New Roman" panose="02020603050405020304" pitchFamily="18" charset="0"/>
                          <a:cs typeface="Times New Roman" panose="02020603050405020304" pitchFamily="18" charset="0"/>
                        </a:rPr>
                        <a:t>Substance Use Disorders</a:t>
                      </a:r>
                    </a:p>
                  </a:txBody>
                  <a:tcPr anchor="ctr"/>
                </a:tc>
                <a:tc>
                  <a:txBody>
                    <a:bodyPr/>
                    <a:lstStyle/>
                    <a:p>
                      <a:pPr algn="ctr"/>
                      <a:r>
                        <a:rPr lang="en-US" sz="1600" dirty="0">
                          <a:latin typeface="Times New Roman" panose="02020603050405020304" pitchFamily="18" charset="0"/>
                          <a:cs typeface="Times New Roman" panose="02020603050405020304" pitchFamily="18" charset="0"/>
                        </a:rPr>
                        <a:t>1,750</a:t>
                      </a:r>
                    </a:p>
                  </a:txBody>
                  <a:tcPr anchor="ctr"/>
                </a:tc>
                <a:tc>
                  <a:txBody>
                    <a:bodyPr/>
                    <a:lstStyle/>
                    <a:p>
                      <a:pPr algn="ctr"/>
                      <a:r>
                        <a:rPr kumimoji="0" lang="en-US" sz="1600" kern="1200" dirty="0">
                          <a:solidFill>
                            <a:schemeClr val="tx1"/>
                          </a:solidFill>
                          <a:latin typeface="Times New Roman" panose="02020603050405020304" pitchFamily="18" charset="0"/>
                          <a:ea typeface="+mn-ea"/>
                          <a:cs typeface="Times New Roman" panose="02020603050405020304" pitchFamily="18" charset="0"/>
                        </a:rPr>
                        <a:t>28.87% </a:t>
                      </a:r>
                      <a:r>
                        <a:rPr kumimoji="0" lang="en-US" sz="1800" b="0" i="0" u="none" strike="noStrike" kern="1200" baseline="0" dirty="0">
                          <a:solidFill>
                            <a:schemeClr val="tx1"/>
                          </a:solidFill>
                          <a:latin typeface="+mn-lt"/>
                          <a:ea typeface="+mn-ea"/>
                          <a:cs typeface="+mn-cs"/>
                        </a:rPr>
                        <a:t>	</a:t>
                      </a:r>
                    </a:p>
                  </a:txBody>
                  <a:tcPr anchor="ctr"/>
                </a:tc>
                <a:extLst>
                  <a:ext uri="{0D108BD9-81ED-4DB2-BD59-A6C34878D82A}">
                    <a16:rowId xmlns:a16="http://schemas.microsoft.com/office/drawing/2014/main" val="1530762265"/>
                  </a:ext>
                </a:extLst>
              </a:tr>
              <a:tr h="370840">
                <a:tc>
                  <a:txBody>
                    <a:bodyPr/>
                    <a:lstStyle/>
                    <a:p>
                      <a:r>
                        <a:rPr lang="en-US" sz="1600">
                          <a:latin typeface="Times New Roman" panose="02020603050405020304" pitchFamily="18" charset="0"/>
                          <a:cs typeface="Times New Roman" panose="02020603050405020304" pitchFamily="18" charset="0"/>
                        </a:rPr>
                        <a:t>Major Depressive Disorders</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600" kern="1200" dirty="0">
                          <a:solidFill>
                            <a:schemeClr val="tx1"/>
                          </a:solidFill>
                          <a:latin typeface="Times New Roman" panose="02020603050405020304" pitchFamily="18" charset="0"/>
                          <a:ea typeface="+mn-ea"/>
                          <a:cs typeface="Times New Roman" panose="02020603050405020304" pitchFamily="18" charset="0"/>
                        </a:rPr>
                        <a:t>2,369</a:t>
                      </a:r>
                    </a:p>
                  </a:txBody>
                  <a:tcPr anchor="ctr"/>
                </a:tc>
                <a:tc>
                  <a:txBody>
                    <a:bodyPr/>
                    <a:lstStyle/>
                    <a:p>
                      <a:pPr algn="ctr"/>
                      <a:r>
                        <a:rPr lang="en-US" sz="1600" dirty="0">
                          <a:latin typeface="Times New Roman" panose="02020603050405020304" pitchFamily="18" charset="0"/>
                          <a:cs typeface="Times New Roman" panose="02020603050405020304" pitchFamily="18" charset="0"/>
                        </a:rPr>
                        <a:t>39.09%</a:t>
                      </a:r>
                    </a:p>
                  </a:txBody>
                  <a:tcPr anchor="ctr"/>
                </a:tc>
                <a:extLst>
                  <a:ext uri="{0D108BD9-81ED-4DB2-BD59-A6C34878D82A}">
                    <a16:rowId xmlns:a16="http://schemas.microsoft.com/office/drawing/2014/main" val="772936960"/>
                  </a:ext>
                </a:extLst>
              </a:tr>
              <a:tr h="370840">
                <a:tc>
                  <a:txBody>
                    <a:bodyPr/>
                    <a:lstStyle/>
                    <a:p>
                      <a:r>
                        <a:rPr lang="en-US" sz="1600">
                          <a:latin typeface="Times New Roman" panose="02020603050405020304" pitchFamily="18" charset="0"/>
                          <a:cs typeface="Times New Roman" panose="02020603050405020304" pitchFamily="18" charset="0"/>
                        </a:rPr>
                        <a:t>PTSD and Trauma</a:t>
                      </a:r>
                    </a:p>
                  </a:txBody>
                  <a:tcPr anchor="ctr"/>
                </a:tc>
                <a:tc>
                  <a:txBody>
                    <a:bodyPr/>
                    <a:lstStyle/>
                    <a:p>
                      <a:pPr algn="ctr"/>
                      <a:r>
                        <a:rPr lang="en-US" sz="1600" dirty="0">
                          <a:latin typeface="Times New Roman" panose="02020603050405020304" pitchFamily="18" charset="0"/>
                          <a:cs typeface="Times New Roman" panose="02020603050405020304" pitchFamily="18" charset="0"/>
                        </a:rPr>
                        <a:t>1,716</a:t>
                      </a:r>
                    </a:p>
                  </a:txBody>
                  <a:tcPr anchor="ctr"/>
                </a:tc>
                <a:tc>
                  <a:txBody>
                    <a:bodyPr/>
                    <a:lstStyle/>
                    <a:p>
                      <a:pPr algn="ctr"/>
                      <a:r>
                        <a:rPr lang="en-US" sz="1600" dirty="0">
                          <a:latin typeface="Times New Roman" panose="02020603050405020304" pitchFamily="18" charset="0"/>
                          <a:cs typeface="Times New Roman" panose="02020603050405020304" pitchFamily="18" charset="0"/>
                        </a:rPr>
                        <a:t>28.31%</a:t>
                      </a:r>
                    </a:p>
                  </a:txBody>
                  <a:tcPr anchor="ctr"/>
                </a:tc>
                <a:extLst>
                  <a:ext uri="{0D108BD9-81ED-4DB2-BD59-A6C34878D82A}">
                    <a16:rowId xmlns:a16="http://schemas.microsoft.com/office/drawing/2014/main" val="1811504841"/>
                  </a:ext>
                </a:extLst>
              </a:tr>
              <a:tr h="370840">
                <a:tc>
                  <a:txBody>
                    <a:bodyPr/>
                    <a:lstStyle/>
                    <a:p>
                      <a:r>
                        <a:rPr lang="en-US" sz="1600">
                          <a:latin typeface="Times New Roman" panose="02020603050405020304" pitchFamily="18" charset="0"/>
                          <a:cs typeface="Times New Roman" panose="02020603050405020304" pitchFamily="18" charset="0"/>
                        </a:rPr>
                        <a:t>Bipolar Disorder</a:t>
                      </a:r>
                    </a:p>
                  </a:txBody>
                  <a:tcPr anchor="ctr"/>
                </a:tc>
                <a:tc>
                  <a:txBody>
                    <a:bodyPr/>
                    <a:lstStyle/>
                    <a:p>
                      <a:pPr algn="ctr"/>
                      <a:r>
                        <a:rPr lang="en-US" sz="1600" dirty="0">
                          <a:latin typeface="Times New Roman" panose="02020603050405020304" pitchFamily="18" charset="0"/>
                          <a:cs typeface="Times New Roman" panose="02020603050405020304" pitchFamily="18" charset="0"/>
                        </a:rPr>
                        <a:t>1,183</a:t>
                      </a:r>
                    </a:p>
                  </a:txBody>
                  <a:tcPr anchor="ctr"/>
                </a:tc>
                <a:tc>
                  <a:txBody>
                    <a:bodyPr/>
                    <a:lstStyle/>
                    <a:p>
                      <a:pPr algn="ctr"/>
                      <a:r>
                        <a:rPr lang="en-US" sz="1600" dirty="0">
                          <a:latin typeface="Times New Roman" panose="02020603050405020304" pitchFamily="18" charset="0"/>
                          <a:cs typeface="Times New Roman" panose="02020603050405020304" pitchFamily="18" charset="0"/>
                        </a:rPr>
                        <a:t>19.52%</a:t>
                      </a:r>
                    </a:p>
                  </a:txBody>
                  <a:tcPr anchor="ctr"/>
                </a:tc>
                <a:extLst>
                  <a:ext uri="{0D108BD9-81ED-4DB2-BD59-A6C34878D82A}">
                    <a16:rowId xmlns:a16="http://schemas.microsoft.com/office/drawing/2014/main" val="4083800661"/>
                  </a:ext>
                </a:extLst>
              </a:tr>
              <a:tr h="370840">
                <a:tc>
                  <a:txBody>
                    <a:bodyPr/>
                    <a:lstStyle/>
                    <a:p>
                      <a:r>
                        <a:rPr kumimoji="0" lang="en-US" sz="1600" kern="1200">
                          <a:solidFill>
                            <a:schemeClr val="tx1"/>
                          </a:solidFill>
                          <a:effectLst/>
                          <a:latin typeface="Times New Roman" panose="02020603050405020304" pitchFamily="18" charset="0"/>
                          <a:ea typeface="+mn-ea"/>
                          <a:cs typeface="Times New Roman" panose="02020603050405020304" pitchFamily="18" charset="0"/>
                        </a:rPr>
                        <a:t>Schizophrenia / Psychotic Disorders</a:t>
                      </a:r>
                      <a:endParaRPr lang="en-US" sz="1600">
                        <a:latin typeface="Times New Roman" panose="02020603050405020304" pitchFamily="18" charset="0"/>
                        <a:cs typeface="Times New Roman" panose="02020603050405020304" pitchFamily="18" charset="0"/>
                      </a:endParaRPr>
                    </a:p>
                  </a:txBody>
                  <a:tcPr anchor="ctr"/>
                </a:tc>
                <a:tc>
                  <a:txBody>
                    <a:bodyPr/>
                    <a:lstStyle/>
                    <a:p>
                      <a:pPr algn="ctr"/>
                      <a:r>
                        <a:rPr lang="en-US" sz="1600" dirty="0">
                          <a:latin typeface="Times New Roman" panose="02020603050405020304" pitchFamily="18" charset="0"/>
                          <a:cs typeface="Times New Roman" panose="02020603050405020304" pitchFamily="18" charset="0"/>
                        </a:rPr>
                        <a:t>1,255</a:t>
                      </a:r>
                    </a:p>
                  </a:txBody>
                  <a:tcPr anchor="ctr"/>
                </a:tc>
                <a:tc>
                  <a:txBody>
                    <a:bodyPr/>
                    <a:lstStyle/>
                    <a:p>
                      <a:pPr algn="ctr"/>
                      <a:r>
                        <a:rPr lang="en-US" sz="1600" dirty="0">
                          <a:latin typeface="Times New Roman" panose="02020603050405020304" pitchFamily="18" charset="0"/>
                          <a:cs typeface="Times New Roman" panose="02020603050405020304" pitchFamily="18" charset="0"/>
                        </a:rPr>
                        <a:t>20.71%</a:t>
                      </a:r>
                    </a:p>
                  </a:txBody>
                  <a:tcPr anchor="ctr"/>
                </a:tc>
                <a:extLst>
                  <a:ext uri="{0D108BD9-81ED-4DB2-BD59-A6C34878D82A}">
                    <a16:rowId xmlns:a16="http://schemas.microsoft.com/office/drawing/2014/main" val="54666049"/>
                  </a:ext>
                </a:extLst>
              </a:tr>
              <a:tr h="370840">
                <a:tc>
                  <a:txBody>
                    <a:bodyPr/>
                    <a:lstStyle/>
                    <a:p>
                      <a:r>
                        <a:rPr lang="en-US" sz="1600">
                          <a:latin typeface="Times New Roman" panose="02020603050405020304" pitchFamily="18" charset="0"/>
                          <a:cs typeface="Times New Roman" panose="02020603050405020304" pitchFamily="18" charset="0"/>
                        </a:rPr>
                        <a:t>Anxiety Disorders</a:t>
                      </a:r>
                    </a:p>
                  </a:txBody>
                  <a:tcPr anchor="ctr"/>
                </a:tc>
                <a:tc>
                  <a:txBody>
                    <a:bodyPr/>
                    <a:lstStyle/>
                    <a:p>
                      <a:pPr algn="ctr"/>
                      <a:r>
                        <a:rPr lang="en-US" sz="1600" dirty="0">
                          <a:latin typeface="Times New Roman" panose="02020603050405020304" pitchFamily="18" charset="0"/>
                          <a:cs typeface="Times New Roman" panose="02020603050405020304" pitchFamily="18" charset="0"/>
                        </a:rPr>
                        <a:t>1,423</a:t>
                      </a:r>
                    </a:p>
                  </a:txBody>
                  <a:tcPr anchor="ctr"/>
                </a:tc>
                <a:tc>
                  <a:txBody>
                    <a:bodyPr/>
                    <a:lstStyle/>
                    <a:p>
                      <a:pPr algn="ctr"/>
                      <a:r>
                        <a:rPr lang="en-US" sz="1600" dirty="0">
                          <a:latin typeface="Times New Roman" panose="02020603050405020304" pitchFamily="18" charset="0"/>
                          <a:cs typeface="Times New Roman" panose="02020603050405020304" pitchFamily="18" charset="0"/>
                        </a:rPr>
                        <a:t>23.48%</a:t>
                      </a:r>
                    </a:p>
                  </a:txBody>
                  <a:tcPr anchor="ctr"/>
                </a:tc>
                <a:extLst>
                  <a:ext uri="{0D108BD9-81ED-4DB2-BD59-A6C34878D82A}">
                    <a16:rowId xmlns:a16="http://schemas.microsoft.com/office/drawing/2014/main" val="1258923019"/>
                  </a:ext>
                </a:extLst>
              </a:tr>
              <a:tr h="370840">
                <a:tc>
                  <a:txBody>
                    <a:bodyPr/>
                    <a:lstStyle/>
                    <a:p>
                      <a:r>
                        <a:rPr lang="en-US" sz="1600" b="1">
                          <a:latin typeface="Times New Roman" panose="02020603050405020304" pitchFamily="18" charset="0"/>
                          <a:cs typeface="Times New Roman" panose="02020603050405020304" pitchFamily="18" charset="0"/>
                        </a:rPr>
                        <a:t>Total Service Population</a:t>
                      </a:r>
                    </a:p>
                  </a:txBody>
                  <a:tcPr anchor="ctr"/>
                </a:tc>
                <a:tc>
                  <a:txBody>
                    <a:bodyPr/>
                    <a:lstStyle/>
                    <a:p>
                      <a:pPr algn="ctr"/>
                      <a:r>
                        <a:rPr lang="en-US" sz="1600" b="1" dirty="0">
                          <a:latin typeface="Times New Roman" panose="02020603050405020304" pitchFamily="18" charset="0"/>
                          <a:cs typeface="Times New Roman" panose="02020603050405020304" pitchFamily="18" charset="0"/>
                        </a:rPr>
                        <a:t>6,061</a:t>
                      </a:r>
                    </a:p>
                  </a:txBody>
                  <a:tcPr anchor="ctr"/>
                </a:tc>
                <a:tc>
                  <a:txBody>
                    <a:bodyPr/>
                    <a:lstStyle/>
                    <a:p>
                      <a:pPr algn="ctr"/>
                      <a:endParaRPr lang="en-US" sz="1600" b="1" dirty="0">
                        <a:latin typeface="Times New Roman" panose="02020603050405020304" pitchFamily="18" charset="0"/>
                        <a:cs typeface="Times New Roman" panose="02020603050405020304" pitchFamily="18" charset="0"/>
                      </a:endParaRPr>
                    </a:p>
                  </a:txBody>
                  <a:tcPr anchor="ctr"/>
                </a:tc>
                <a:extLst>
                  <a:ext uri="{0D108BD9-81ED-4DB2-BD59-A6C34878D82A}">
                    <a16:rowId xmlns:a16="http://schemas.microsoft.com/office/drawing/2014/main" val="916622475"/>
                  </a:ext>
                </a:extLst>
              </a:tr>
            </a:tbl>
          </a:graphicData>
        </a:graphic>
      </p:graphicFrame>
      <p:graphicFrame>
        <p:nvGraphicFramePr>
          <p:cNvPr id="11" name="Table 11">
            <a:extLst>
              <a:ext uri="{FF2B5EF4-FFF2-40B4-BE49-F238E27FC236}">
                <a16:creationId xmlns:a16="http://schemas.microsoft.com/office/drawing/2014/main" id="{F08E0E18-F53B-56E4-DC6D-4133C3006BA7}"/>
              </a:ext>
            </a:extLst>
          </p:cNvPr>
          <p:cNvGraphicFramePr>
            <a:graphicFrameLocks noGrp="1"/>
          </p:cNvGraphicFramePr>
          <p:nvPr>
            <p:ph sz="half" idx="2"/>
            <p:extLst>
              <p:ext uri="{D42A27DB-BD31-4B8C-83A1-F6EECF244321}">
                <p14:modId xmlns:p14="http://schemas.microsoft.com/office/powerpoint/2010/main" val="140191162"/>
              </p:ext>
            </p:extLst>
          </p:nvPr>
        </p:nvGraphicFramePr>
        <p:xfrm>
          <a:off x="6188363" y="1557641"/>
          <a:ext cx="5371291" cy="4891689"/>
        </p:xfrm>
        <a:graphic>
          <a:graphicData uri="http://schemas.openxmlformats.org/drawingml/2006/table">
            <a:tbl>
              <a:tblPr firstRow="1" bandRow="1">
                <a:tableStyleId>{3B4B98B0-60AC-42C2-AFA5-B58CD77FA1E5}</a:tableStyleId>
              </a:tblPr>
              <a:tblGrid>
                <a:gridCol w="1794933">
                  <a:extLst>
                    <a:ext uri="{9D8B030D-6E8A-4147-A177-3AD203B41FA5}">
                      <a16:colId xmlns:a16="http://schemas.microsoft.com/office/drawing/2014/main" val="1097305468"/>
                    </a:ext>
                  </a:extLst>
                </a:gridCol>
                <a:gridCol w="1794933">
                  <a:extLst>
                    <a:ext uri="{9D8B030D-6E8A-4147-A177-3AD203B41FA5}">
                      <a16:colId xmlns:a16="http://schemas.microsoft.com/office/drawing/2014/main" val="1957796079"/>
                    </a:ext>
                  </a:extLst>
                </a:gridCol>
                <a:gridCol w="1781425">
                  <a:extLst>
                    <a:ext uri="{9D8B030D-6E8A-4147-A177-3AD203B41FA5}">
                      <a16:colId xmlns:a16="http://schemas.microsoft.com/office/drawing/2014/main" val="3443960523"/>
                    </a:ext>
                  </a:extLst>
                </a:gridCol>
              </a:tblGrid>
              <a:tr h="654621">
                <a:tc>
                  <a:txBody>
                    <a:bodyPr/>
                    <a:lstStyle/>
                    <a:p>
                      <a:pPr algn="ctr"/>
                      <a:r>
                        <a:rPr lang="en-US" sz="1600">
                          <a:latin typeface="Times New Roman" panose="02020603050405020304" pitchFamily="18" charset="0"/>
                          <a:cs typeface="Times New Roman" panose="02020603050405020304" pitchFamily="18" charset="0"/>
                        </a:rPr>
                        <a:t>SED Youth</a:t>
                      </a:r>
                    </a:p>
                  </a:txBody>
                  <a:tcPr anchor="b"/>
                </a:tc>
                <a:tc>
                  <a:txBody>
                    <a:bodyPr/>
                    <a:lstStyle/>
                    <a:p>
                      <a:pPr algn="ctr"/>
                      <a:r>
                        <a:rPr lang="en-US" sz="1600">
                          <a:latin typeface="Times New Roman" panose="02020603050405020304" pitchFamily="18" charset="0"/>
                          <a:cs typeface="Times New Roman" panose="02020603050405020304" pitchFamily="18" charset="0"/>
                        </a:rPr>
                        <a:t>Count of Persons Served</a:t>
                      </a:r>
                    </a:p>
                  </a:txBody>
                  <a:tcPr anchor="b"/>
                </a:tc>
                <a:tc>
                  <a:txBody>
                    <a:bodyPr/>
                    <a:lstStyle/>
                    <a:p>
                      <a:pPr algn="ctr"/>
                      <a:r>
                        <a:rPr lang="en-US" sz="1600">
                          <a:latin typeface="Times New Roman" panose="02020603050405020304" pitchFamily="18" charset="0"/>
                          <a:cs typeface="Times New Roman" panose="02020603050405020304" pitchFamily="18" charset="0"/>
                        </a:rPr>
                        <a:t>% of Total Population</a:t>
                      </a:r>
                    </a:p>
                  </a:txBody>
                  <a:tcPr anchor="b"/>
                </a:tc>
                <a:extLst>
                  <a:ext uri="{0D108BD9-81ED-4DB2-BD59-A6C34878D82A}">
                    <a16:rowId xmlns:a16="http://schemas.microsoft.com/office/drawing/2014/main" val="2177787515"/>
                  </a:ext>
                </a:extLst>
              </a:tr>
              <a:tr h="419187">
                <a:tc>
                  <a:txBody>
                    <a:bodyPr/>
                    <a:lstStyle/>
                    <a:p>
                      <a:r>
                        <a:rPr lang="en-US" sz="1600">
                          <a:latin typeface="Times New Roman" panose="02020603050405020304" pitchFamily="18" charset="0"/>
                          <a:cs typeface="Times New Roman" panose="02020603050405020304" pitchFamily="18" charset="0"/>
                        </a:rPr>
                        <a:t>PTSD and Trauma</a:t>
                      </a:r>
                    </a:p>
                  </a:txBody>
                  <a:tcPr anchor="ctr"/>
                </a:tc>
                <a:tc>
                  <a:txBody>
                    <a:bodyPr/>
                    <a:lstStyle/>
                    <a:p>
                      <a:pPr algn="ctr"/>
                      <a:r>
                        <a:rPr lang="en-US" sz="1600" dirty="0">
                          <a:latin typeface="Times New Roman" panose="02020603050405020304" pitchFamily="18" charset="0"/>
                          <a:cs typeface="Times New Roman" panose="02020603050405020304" pitchFamily="18" charset="0"/>
                        </a:rPr>
                        <a:t>587</a:t>
                      </a:r>
                    </a:p>
                  </a:txBody>
                  <a:tcPr anchor="ctr"/>
                </a:tc>
                <a:tc>
                  <a:txBody>
                    <a:bodyPr/>
                    <a:lstStyle/>
                    <a:p>
                      <a:pPr algn="ctr"/>
                      <a:r>
                        <a:rPr lang="en-US" sz="1600" dirty="0">
                          <a:latin typeface="Times New Roman" panose="02020603050405020304" pitchFamily="18" charset="0"/>
                          <a:cs typeface="Times New Roman" panose="02020603050405020304" pitchFamily="18" charset="0"/>
                        </a:rPr>
                        <a:t>42.14%</a:t>
                      </a:r>
                    </a:p>
                  </a:txBody>
                  <a:tcPr anchor="ctr"/>
                </a:tc>
                <a:extLst>
                  <a:ext uri="{0D108BD9-81ED-4DB2-BD59-A6C34878D82A}">
                    <a16:rowId xmlns:a16="http://schemas.microsoft.com/office/drawing/2014/main" val="517599234"/>
                  </a:ext>
                </a:extLst>
              </a:tr>
              <a:tr h="419187">
                <a:tc>
                  <a:txBody>
                    <a:bodyPr/>
                    <a:lstStyle/>
                    <a:p>
                      <a:r>
                        <a:rPr lang="en-US" sz="1600">
                          <a:latin typeface="Times New Roman" panose="02020603050405020304" pitchFamily="18" charset="0"/>
                          <a:cs typeface="Times New Roman" panose="02020603050405020304" pitchFamily="18" charset="0"/>
                        </a:rPr>
                        <a:t>Major Depressive Disorders</a:t>
                      </a:r>
                    </a:p>
                  </a:txBody>
                  <a:tcPr anchor="ctr"/>
                </a:tc>
                <a:tc>
                  <a:txBody>
                    <a:bodyPr/>
                    <a:lstStyle/>
                    <a:p>
                      <a:pPr algn="ctr"/>
                      <a:r>
                        <a:rPr lang="en-US" sz="1600" dirty="0">
                          <a:latin typeface="Times New Roman" panose="02020603050405020304" pitchFamily="18" charset="0"/>
                          <a:cs typeface="Times New Roman" panose="02020603050405020304" pitchFamily="18" charset="0"/>
                        </a:rPr>
                        <a:t>461</a:t>
                      </a:r>
                    </a:p>
                  </a:txBody>
                  <a:tcPr anchor="ctr"/>
                </a:tc>
                <a:tc>
                  <a:txBody>
                    <a:bodyPr/>
                    <a:lstStyle/>
                    <a:p>
                      <a:pPr algn="ctr"/>
                      <a:r>
                        <a:rPr lang="en-US" sz="1600" dirty="0">
                          <a:latin typeface="Times New Roman" panose="02020603050405020304" pitchFamily="18" charset="0"/>
                          <a:cs typeface="Times New Roman" panose="02020603050405020304" pitchFamily="18" charset="0"/>
                        </a:rPr>
                        <a:t>33.09%</a:t>
                      </a:r>
                    </a:p>
                  </a:txBody>
                  <a:tcPr anchor="ctr"/>
                </a:tc>
                <a:extLst>
                  <a:ext uri="{0D108BD9-81ED-4DB2-BD59-A6C34878D82A}">
                    <a16:rowId xmlns:a16="http://schemas.microsoft.com/office/drawing/2014/main" val="1297234167"/>
                  </a:ext>
                </a:extLst>
              </a:tr>
              <a:tr h="419187">
                <a:tc>
                  <a:txBody>
                    <a:bodyPr/>
                    <a:lstStyle/>
                    <a:p>
                      <a:r>
                        <a:rPr lang="en-US" sz="1600">
                          <a:latin typeface="Times New Roman" panose="02020603050405020304" pitchFamily="18" charset="0"/>
                          <a:cs typeface="Times New Roman" panose="02020603050405020304" pitchFamily="18" charset="0"/>
                        </a:rPr>
                        <a:t>ADHD</a:t>
                      </a:r>
                    </a:p>
                  </a:txBody>
                  <a:tcPr anchor="ctr"/>
                </a:tc>
                <a:tc>
                  <a:txBody>
                    <a:bodyPr/>
                    <a:lstStyle/>
                    <a:p>
                      <a:pPr algn="ctr"/>
                      <a:r>
                        <a:rPr lang="en-US" sz="1600" dirty="0">
                          <a:latin typeface="Times New Roman" panose="02020603050405020304" pitchFamily="18" charset="0"/>
                          <a:cs typeface="Times New Roman" panose="02020603050405020304" pitchFamily="18" charset="0"/>
                        </a:rPr>
                        <a:t>469</a:t>
                      </a:r>
                    </a:p>
                  </a:txBody>
                  <a:tcPr anchor="ctr"/>
                </a:tc>
                <a:tc>
                  <a:txBody>
                    <a:bodyPr/>
                    <a:lstStyle/>
                    <a:p>
                      <a:pPr algn="ctr"/>
                      <a:r>
                        <a:rPr lang="en-US" sz="1600" dirty="0">
                          <a:latin typeface="Times New Roman" panose="02020603050405020304" pitchFamily="18" charset="0"/>
                          <a:cs typeface="Times New Roman" panose="02020603050405020304" pitchFamily="18" charset="0"/>
                        </a:rPr>
                        <a:t>33.67%</a:t>
                      </a:r>
                    </a:p>
                  </a:txBody>
                  <a:tcPr anchor="ctr"/>
                </a:tc>
                <a:extLst>
                  <a:ext uri="{0D108BD9-81ED-4DB2-BD59-A6C34878D82A}">
                    <a16:rowId xmlns:a16="http://schemas.microsoft.com/office/drawing/2014/main" val="3499999245"/>
                  </a:ext>
                </a:extLst>
              </a:tr>
              <a:tr h="419187">
                <a:tc>
                  <a:txBody>
                    <a:bodyPr/>
                    <a:lstStyle/>
                    <a:p>
                      <a:r>
                        <a:rPr lang="en-US" sz="1600">
                          <a:latin typeface="Times New Roman" panose="02020603050405020304" pitchFamily="18" charset="0"/>
                          <a:cs typeface="Times New Roman" panose="02020603050405020304" pitchFamily="18" charset="0"/>
                        </a:rPr>
                        <a:t>Anxiety Disorders</a:t>
                      </a:r>
                    </a:p>
                  </a:txBody>
                  <a:tcPr anchor="ctr"/>
                </a:tc>
                <a:tc>
                  <a:txBody>
                    <a:bodyPr/>
                    <a:lstStyle/>
                    <a:p>
                      <a:pPr algn="ctr"/>
                      <a:r>
                        <a:rPr lang="en-US" sz="1600" dirty="0">
                          <a:latin typeface="Times New Roman" panose="02020603050405020304" pitchFamily="18" charset="0"/>
                          <a:cs typeface="Times New Roman" panose="02020603050405020304" pitchFamily="18" charset="0"/>
                        </a:rPr>
                        <a:t>318</a:t>
                      </a:r>
                    </a:p>
                  </a:txBody>
                  <a:tcPr anchor="ctr"/>
                </a:tc>
                <a:tc>
                  <a:txBody>
                    <a:bodyPr/>
                    <a:lstStyle/>
                    <a:p>
                      <a:pPr algn="ctr"/>
                      <a:r>
                        <a:rPr lang="en-US" sz="1600" dirty="0">
                          <a:latin typeface="Times New Roman" panose="02020603050405020304" pitchFamily="18" charset="0"/>
                          <a:cs typeface="Times New Roman" panose="02020603050405020304" pitchFamily="18" charset="0"/>
                        </a:rPr>
                        <a:t>22.83%</a:t>
                      </a:r>
                    </a:p>
                  </a:txBody>
                  <a:tcPr anchor="ctr"/>
                </a:tc>
                <a:extLst>
                  <a:ext uri="{0D108BD9-81ED-4DB2-BD59-A6C34878D82A}">
                    <a16:rowId xmlns:a16="http://schemas.microsoft.com/office/drawing/2014/main" val="3438531090"/>
                  </a:ext>
                </a:extLst>
              </a:tr>
              <a:tr h="419187">
                <a:tc>
                  <a:txBody>
                    <a:bodyPr/>
                    <a:lstStyle/>
                    <a:p>
                      <a:r>
                        <a:rPr lang="en-US" sz="1600">
                          <a:latin typeface="Times New Roman" panose="02020603050405020304" pitchFamily="18" charset="0"/>
                          <a:cs typeface="Times New Roman" panose="02020603050405020304" pitchFamily="18" charset="0"/>
                        </a:rPr>
                        <a:t>Substance Use Disorders</a:t>
                      </a:r>
                    </a:p>
                  </a:txBody>
                  <a:tcPr anchor="ctr"/>
                </a:tc>
                <a:tc>
                  <a:txBody>
                    <a:bodyPr/>
                    <a:lstStyle/>
                    <a:p>
                      <a:pPr algn="ctr"/>
                      <a:r>
                        <a:rPr lang="en-US" sz="1600" dirty="0">
                          <a:latin typeface="Times New Roman" panose="02020603050405020304" pitchFamily="18" charset="0"/>
                          <a:cs typeface="Times New Roman" panose="02020603050405020304" pitchFamily="18" charset="0"/>
                        </a:rPr>
                        <a:t>63</a:t>
                      </a:r>
                    </a:p>
                  </a:txBody>
                  <a:tcPr anchor="ctr"/>
                </a:tc>
                <a:tc>
                  <a:txBody>
                    <a:bodyPr/>
                    <a:lstStyle/>
                    <a:p>
                      <a:pPr algn="ctr"/>
                      <a:r>
                        <a:rPr lang="en-US" sz="1600" dirty="0">
                          <a:latin typeface="Times New Roman" panose="02020603050405020304" pitchFamily="18" charset="0"/>
                          <a:cs typeface="Times New Roman" panose="02020603050405020304" pitchFamily="18" charset="0"/>
                        </a:rPr>
                        <a:t>4.52%</a:t>
                      </a:r>
                    </a:p>
                  </a:txBody>
                  <a:tcPr anchor="ctr"/>
                </a:tc>
                <a:extLst>
                  <a:ext uri="{0D108BD9-81ED-4DB2-BD59-A6C34878D82A}">
                    <a16:rowId xmlns:a16="http://schemas.microsoft.com/office/drawing/2014/main" val="2554357089"/>
                  </a:ext>
                </a:extLst>
              </a:tr>
              <a:tr h="419187">
                <a:tc>
                  <a:txBody>
                    <a:bodyPr/>
                    <a:lstStyle/>
                    <a:p>
                      <a:r>
                        <a:rPr lang="en-US" sz="1600">
                          <a:latin typeface="Times New Roman" panose="02020603050405020304" pitchFamily="18" charset="0"/>
                          <a:cs typeface="Times New Roman" panose="02020603050405020304" pitchFamily="18" charset="0"/>
                        </a:rPr>
                        <a:t>Bipolar Disorder</a:t>
                      </a:r>
                    </a:p>
                  </a:txBody>
                  <a:tcPr anchor="ctr"/>
                </a:tc>
                <a:tc>
                  <a:txBody>
                    <a:bodyPr/>
                    <a:lstStyle/>
                    <a:p>
                      <a:pPr algn="ctr"/>
                      <a:r>
                        <a:rPr lang="en-US" sz="1600" dirty="0">
                          <a:latin typeface="Times New Roman" panose="02020603050405020304" pitchFamily="18" charset="0"/>
                          <a:cs typeface="Times New Roman" panose="02020603050405020304" pitchFamily="18" charset="0"/>
                        </a:rPr>
                        <a:t>21</a:t>
                      </a:r>
                    </a:p>
                  </a:txBody>
                  <a:tcPr anchor="ctr"/>
                </a:tc>
                <a:tc>
                  <a:txBody>
                    <a:bodyPr/>
                    <a:lstStyle/>
                    <a:p>
                      <a:pPr algn="ctr"/>
                      <a:r>
                        <a:rPr lang="en-US" sz="1600" dirty="0">
                          <a:latin typeface="Times New Roman" panose="02020603050405020304" pitchFamily="18" charset="0"/>
                          <a:cs typeface="Times New Roman" panose="02020603050405020304" pitchFamily="18" charset="0"/>
                        </a:rPr>
                        <a:t>1.51%</a:t>
                      </a:r>
                    </a:p>
                  </a:txBody>
                  <a:tcPr anchor="ctr"/>
                </a:tc>
                <a:extLst>
                  <a:ext uri="{0D108BD9-81ED-4DB2-BD59-A6C34878D82A}">
                    <a16:rowId xmlns:a16="http://schemas.microsoft.com/office/drawing/2014/main" val="475020726"/>
                  </a:ext>
                </a:extLst>
              </a:tr>
              <a:tr h="419187">
                <a:tc>
                  <a:txBody>
                    <a:bodyPr/>
                    <a:lstStyle/>
                    <a:p>
                      <a:r>
                        <a:rPr lang="en-US" sz="1600" dirty="0">
                          <a:latin typeface="Times New Roman" panose="02020603050405020304" pitchFamily="18" charset="0"/>
                          <a:cs typeface="Times New Roman" panose="02020603050405020304" pitchFamily="18" charset="0"/>
                        </a:rPr>
                        <a:t>Autism/Pervasive Developmental Disorder</a:t>
                      </a:r>
                    </a:p>
                  </a:txBody>
                  <a:tcPr anchor="ctr"/>
                </a:tc>
                <a:tc>
                  <a:txBody>
                    <a:bodyPr/>
                    <a:lstStyle/>
                    <a:p>
                      <a:pPr algn="ctr"/>
                      <a:r>
                        <a:rPr lang="en-US" sz="1600" dirty="0">
                          <a:latin typeface="Times New Roman" panose="02020603050405020304" pitchFamily="18" charset="0"/>
                          <a:cs typeface="Times New Roman" panose="02020603050405020304" pitchFamily="18" charset="0"/>
                        </a:rPr>
                        <a:t>35</a:t>
                      </a:r>
                    </a:p>
                  </a:txBody>
                  <a:tcPr anchor="ctr"/>
                </a:tc>
                <a:tc>
                  <a:txBody>
                    <a:bodyPr/>
                    <a:lstStyle/>
                    <a:p>
                      <a:pPr algn="ctr"/>
                      <a:r>
                        <a:rPr lang="en-US" sz="1600" dirty="0">
                          <a:latin typeface="Times New Roman" panose="02020603050405020304" pitchFamily="18" charset="0"/>
                          <a:cs typeface="Times New Roman" panose="02020603050405020304" pitchFamily="18" charset="0"/>
                        </a:rPr>
                        <a:t>2.51%</a:t>
                      </a:r>
                    </a:p>
                  </a:txBody>
                  <a:tcPr anchor="ctr"/>
                </a:tc>
                <a:extLst>
                  <a:ext uri="{0D108BD9-81ED-4DB2-BD59-A6C34878D82A}">
                    <a16:rowId xmlns:a16="http://schemas.microsoft.com/office/drawing/2014/main" val="799508928"/>
                  </a:ext>
                </a:extLst>
              </a:tr>
              <a:tr h="419187">
                <a:tc>
                  <a:txBody>
                    <a:bodyPr/>
                    <a:lstStyle/>
                    <a:p>
                      <a:r>
                        <a:rPr lang="en-US" sz="1600" b="1">
                          <a:latin typeface="Times New Roman" panose="02020603050405020304" pitchFamily="18" charset="0"/>
                          <a:cs typeface="Times New Roman" panose="02020603050405020304" pitchFamily="18" charset="0"/>
                        </a:rPr>
                        <a:t>Total Service Population</a:t>
                      </a:r>
                    </a:p>
                  </a:txBody>
                  <a:tcPr anchor="ctr"/>
                </a:tc>
                <a:tc>
                  <a:txBody>
                    <a:bodyPr/>
                    <a:lstStyle/>
                    <a:p>
                      <a:pPr algn="ctr"/>
                      <a:r>
                        <a:rPr lang="en-US" sz="1600" b="1" dirty="0">
                          <a:latin typeface="Times New Roman" panose="02020603050405020304" pitchFamily="18" charset="0"/>
                          <a:cs typeface="Times New Roman" panose="02020603050405020304" pitchFamily="18" charset="0"/>
                        </a:rPr>
                        <a:t>1,393</a:t>
                      </a:r>
                    </a:p>
                  </a:txBody>
                  <a:tcPr anchor="ctr"/>
                </a:tc>
                <a:tc>
                  <a:txBody>
                    <a:bodyPr/>
                    <a:lstStyle/>
                    <a:p>
                      <a:pPr algn="ctr"/>
                      <a:endParaRPr lang="en-US" sz="1600" b="1" dirty="0">
                        <a:latin typeface="Times New Roman" panose="02020603050405020304" pitchFamily="18" charset="0"/>
                        <a:cs typeface="Times New Roman" panose="02020603050405020304" pitchFamily="18" charset="0"/>
                      </a:endParaRPr>
                    </a:p>
                  </a:txBody>
                  <a:tcPr anchor="ctr"/>
                </a:tc>
                <a:extLst>
                  <a:ext uri="{0D108BD9-81ED-4DB2-BD59-A6C34878D82A}">
                    <a16:rowId xmlns:a16="http://schemas.microsoft.com/office/drawing/2014/main" val="1955721567"/>
                  </a:ext>
                </a:extLst>
              </a:tr>
            </a:tbl>
          </a:graphicData>
        </a:graphic>
      </p:graphicFrame>
    </p:spTree>
    <p:extLst>
      <p:ext uri="{BB962C8B-B14F-4D97-AF65-F5344CB8AC3E}">
        <p14:creationId xmlns:p14="http://schemas.microsoft.com/office/powerpoint/2010/main" val="351434115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Training presentation">
  <a:themeElements>
    <a:clrScheme name="Green Yellow">
      <a:dk1>
        <a:sysClr val="windowText" lastClr="000000"/>
      </a:dk1>
      <a:lt1>
        <a:sysClr val="window" lastClr="FFFFFF"/>
      </a:lt1>
      <a:dk2>
        <a:srgbClr val="455F51"/>
      </a:dk2>
      <a:lt2>
        <a:srgbClr val="E2DFCC"/>
      </a:lt2>
      <a:accent1>
        <a:srgbClr val="99CB38"/>
      </a:accent1>
      <a:accent2>
        <a:srgbClr val="63A537"/>
      </a:accent2>
      <a:accent3>
        <a:srgbClr val="37A76F"/>
      </a:accent3>
      <a:accent4>
        <a:srgbClr val="44C1A3"/>
      </a:accent4>
      <a:accent5>
        <a:srgbClr val="4EB3CF"/>
      </a:accent5>
      <a:accent6>
        <a:srgbClr val="51C3F9"/>
      </a:accent6>
      <a:hlink>
        <a:srgbClr val="EE7B08"/>
      </a:hlink>
      <a:folHlink>
        <a:srgbClr val="977B2D"/>
      </a:folHlink>
    </a:clrScheme>
    <a:fontScheme name="Calibri">
      <a:majorFont>
        <a:latin typeface="Calibri" panose="020F050202020403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100000">
              <a:schemeClr val="phClr">
                <a:tint val="80000"/>
                <a:satMod val="250000"/>
              </a:schemeClr>
            </a:gs>
            <a:gs pos="60000">
              <a:schemeClr val="phClr">
                <a:shade val="38000"/>
                <a:satMod val="175000"/>
              </a:schemeClr>
            </a:gs>
            <a:gs pos="0">
              <a:schemeClr val="phClr">
                <a:shade val="30000"/>
                <a:satMod val="175000"/>
              </a:schemeClr>
            </a:gs>
          </a:gsLst>
          <a:lin ang="5400000" scaled="0"/>
        </a:gradFill>
        <a:blipFill>
          <a:blip xmlns:r="http://schemas.openxmlformats.org/officeDocument/2006/relationships" r:embed="rId1">
            <a:duotone>
              <a:schemeClr val="phClr">
                <a:shade val="48000"/>
              </a:schemeClr>
              <a:schemeClr val="phClr">
                <a:tint val="96000"/>
                <a:satMod val="150000"/>
              </a:schemeClr>
            </a:duotone>
          </a:blip>
          <a:tile tx="0" ty="0" sx="80000" sy="80000" flip="none" algn="tl"/>
        </a:blipFill>
      </a:bgFillStyleLst>
    </a:fmtScheme>
  </a:themeElements>
  <a:objectDefaults/>
  <a:extraClrSchemeLst/>
  <a:extLst>
    <a:ext uri="{05A4C25C-085E-4340-85A3-A5531E510DB2}">
      <thm15:themeFamily xmlns:thm15="http://schemas.microsoft.com/office/thememl/2012/main" name="Training presentation.potx" id="{7B9FCAFE-DDE5-4198-9987-54DFCAD80598}" vid="{6015A8B0-C387-4E39-945C-0F39E3EB10B6}"/>
    </a:ext>
  </a:extLst>
</a:theme>
</file>

<file path=ppt/theme/theme2.xml><?xml version="1.0" encoding="utf-8"?>
<a:theme xmlns:a="http://schemas.openxmlformats.org/drawingml/2006/main" name="Office Theme">
  <a:themeElements>
    <a:clrScheme name="Green Yellow">
      <a:dk1>
        <a:sysClr val="windowText" lastClr="000000"/>
      </a:dk1>
      <a:lt1>
        <a:sysClr val="window" lastClr="FFFFFF"/>
      </a:lt1>
      <a:dk2>
        <a:srgbClr val="455F51"/>
      </a:dk2>
      <a:lt2>
        <a:srgbClr val="E2DFCC"/>
      </a:lt2>
      <a:accent1>
        <a:srgbClr val="99CB38"/>
      </a:accent1>
      <a:accent2>
        <a:srgbClr val="63A537"/>
      </a:accent2>
      <a:accent3>
        <a:srgbClr val="37A76F"/>
      </a:accent3>
      <a:accent4>
        <a:srgbClr val="44C1A3"/>
      </a:accent4>
      <a:accent5>
        <a:srgbClr val="4EB3CF"/>
      </a:accent5>
      <a:accent6>
        <a:srgbClr val="51C3F9"/>
      </a:accent6>
      <a:hlink>
        <a:srgbClr val="EE7B08"/>
      </a:hlink>
      <a:folHlink>
        <a:srgbClr val="977B2D"/>
      </a:folHlink>
    </a:clrScheme>
    <a:fontScheme name="Calibri">
      <a:majorFont>
        <a:latin typeface="Calibri" panose="020F050202020403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Green Yellow">
      <a:dk1>
        <a:sysClr val="windowText" lastClr="000000"/>
      </a:dk1>
      <a:lt1>
        <a:sysClr val="window" lastClr="FFFFFF"/>
      </a:lt1>
      <a:dk2>
        <a:srgbClr val="455F51"/>
      </a:dk2>
      <a:lt2>
        <a:srgbClr val="E2DFCC"/>
      </a:lt2>
      <a:accent1>
        <a:srgbClr val="99CB38"/>
      </a:accent1>
      <a:accent2>
        <a:srgbClr val="63A537"/>
      </a:accent2>
      <a:accent3>
        <a:srgbClr val="37A76F"/>
      </a:accent3>
      <a:accent4>
        <a:srgbClr val="44C1A3"/>
      </a:accent4>
      <a:accent5>
        <a:srgbClr val="4EB3CF"/>
      </a:accent5>
      <a:accent6>
        <a:srgbClr val="51C3F9"/>
      </a:accent6>
      <a:hlink>
        <a:srgbClr val="EE7B08"/>
      </a:hlink>
      <a:folHlink>
        <a:srgbClr val="977B2D"/>
      </a:folHlink>
    </a:clrScheme>
    <a:fontScheme name="Calibri">
      <a:majorFont>
        <a:latin typeface="Calibri" panose="020F050202020403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dataURI xmlns="56d9bae4-8000-43d7-81be-70fe94985c24" xsi:nil="true"/>
    <lcf76f155ced4ddcb4097134ff3c332f xmlns="56d9bae4-8000-43d7-81be-70fe94985c24">
      <Terms xmlns="http://schemas.microsoft.com/office/infopath/2007/PartnerControls"/>
    </lcf76f155ced4ddcb4097134ff3c332f>
    <TaxCatchAll xmlns="81c2b3e0-3353-4540-ac95-c2101e947390" xsi:nil="true"/>
    <SharedWithUsers xmlns="81c2b3e0-3353-4540-ac95-c2101e947390">
      <UserInfo>
        <DisplayName>Kathy Lentz (she/her/hers)</DisplayName>
        <AccountId>77</AccountId>
        <AccountType/>
      </UserInfo>
    </SharedWithUsers>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311F3CBE269F9D4A9B7262CDC05EE735" ma:contentTypeVersion="19" ma:contentTypeDescription="Create a new document." ma:contentTypeScope="" ma:versionID="601debe85590301ba8cac945f9d02abc">
  <xsd:schema xmlns:xsd="http://www.w3.org/2001/XMLSchema" xmlns:xs="http://www.w3.org/2001/XMLSchema" xmlns:p="http://schemas.microsoft.com/office/2006/metadata/properties" xmlns:ns2="56d9bae4-8000-43d7-81be-70fe94985c24" xmlns:ns3="81c2b3e0-3353-4540-ac95-c2101e947390" targetNamespace="http://schemas.microsoft.com/office/2006/metadata/properties" ma:root="true" ma:fieldsID="f93f9d4aa75a0db8d51039e982e27e36" ns2:_="" ns3:_="">
    <xsd:import namespace="56d9bae4-8000-43d7-81be-70fe94985c24"/>
    <xsd:import namespace="81c2b3e0-3353-4540-ac95-c2101e947390"/>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AutoTags" minOccurs="0"/>
                <xsd:element ref="ns2:MediaServiceOCR" minOccurs="0"/>
                <xsd:element ref="ns2:MediaServiceGenerationTime" minOccurs="0"/>
                <xsd:element ref="ns2:MediaServiceEventHashCode" minOccurs="0"/>
                <xsd:element ref="ns3:SharedWithUsers" minOccurs="0"/>
                <xsd:element ref="ns3:SharedWithDetails" minOccurs="0"/>
                <xsd:element ref="ns2:MediaServiceDateTaken" minOccurs="0"/>
                <xsd:element ref="ns2:MediaServiceLocation" minOccurs="0"/>
                <xsd:element ref="ns2:MediaLengthInSeconds" minOccurs="0"/>
                <xsd:element ref="ns2:dataURI" minOccurs="0"/>
                <xsd:element ref="ns2:lcf76f155ced4ddcb4097134ff3c332f" minOccurs="0"/>
                <xsd:element ref="ns3:TaxCatchAll"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6d9bae4-8000-43d7-81be-70fe94985c24"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2" nillable="true" ma:displayName="Tags" ma:internalName="MediaServiceAutoTags"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DateTaken" ma:index="18" nillable="true" ma:displayName="MediaServiceDateTaken" ma:hidden="true" ma:internalName="MediaServiceDateTaken" ma:readOnly="true">
      <xsd:simpleType>
        <xsd:restriction base="dms:Text"/>
      </xsd:simpleType>
    </xsd:element>
    <xsd:element name="MediaServiceLocation" ma:index="19" nillable="true" ma:displayName="Location" ma:internalName="MediaServiceLocation" ma:readOnly="true">
      <xsd:simpleType>
        <xsd:restriction base="dms:Text"/>
      </xsd:simpleType>
    </xsd:element>
    <xsd:element name="MediaLengthInSeconds" ma:index="20" nillable="true" ma:displayName="MediaLengthInSeconds" ma:hidden="true" ma:internalName="MediaLengthInSeconds" ma:readOnly="true">
      <xsd:simpleType>
        <xsd:restriction base="dms:Unknown"/>
      </xsd:simpleType>
    </xsd:element>
    <xsd:element name="dataURI" ma:index="21" nillable="true" ma:displayName="dataURI" ma:format="Dropdown" ma:internalName="dataURI">
      <xsd:simpleType>
        <xsd:restriction base="dms:Note"/>
      </xsd:simpleType>
    </xsd:element>
    <xsd:element name="lcf76f155ced4ddcb4097134ff3c332f" ma:index="23" nillable="true" ma:taxonomy="true" ma:internalName="lcf76f155ced4ddcb4097134ff3c332f" ma:taxonomyFieldName="MediaServiceImageTags" ma:displayName="Image Tags" ma:readOnly="false" ma:fieldId="{5cf76f15-5ced-4ddc-b409-7134ff3c332f}" ma:taxonomyMulti="true" ma:sspId="84ec92d5-e5ba-4121-abdf-cc7c87bee48f"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5"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6"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81c2b3e0-3353-4540-ac95-c2101e947390" elementFormDefault="qualified">
    <xsd:import namespace="http://schemas.microsoft.com/office/2006/documentManagement/types"/>
    <xsd:import namespace="http://schemas.microsoft.com/office/infopath/2007/PartnerControls"/>
    <xsd:element name="SharedWithUsers" ma:index="16"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7" nillable="true" ma:displayName="Shared With Details" ma:internalName="SharedWithDetails" ma:readOnly="true">
      <xsd:simpleType>
        <xsd:restriction base="dms:Note">
          <xsd:maxLength value="255"/>
        </xsd:restriction>
      </xsd:simpleType>
    </xsd:element>
    <xsd:element name="TaxCatchAll" ma:index="24" nillable="true" ma:displayName="Taxonomy Catch All Column" ma:hidden="true" ma:list="{e40009e4-9a33-4e8d-b46b-0d8c78eda910}" ma:internalName="TaxCatchAll" ma:showField="CatchAllData" ma:web="81c2b3e0-3353-4540-ac95-c2101e947390">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1920E037-2EA6-483C-BE50-54E96651DE65}">
  <ds:schemaRefs>
    <ds:schemaRef ds:uri="http://schemas.microsoft.com/sharepoint/v3/contenttype/forms"/>
  </ds:schemaRefs>
</ds:datastoreItem>
</file>

<file path=customXml/itemProps2.xml><?xml version="1.0" encoding="utf-8"?>
<ds:datastoreItem xmlns:ds="http://schemas.openxmlformats.org/officeDocument/2006/customXml" ds:itemID="{B31F3408-9C2F-48EB-84D7-1FE942E92519}">
  <ds:schemaRefs>
    <ds:schemaRef ds:uri="56d9bae4-8000-43d7-81be-70fe94985c24"/>
    <ds:schemaRef ds:uri="81c2b3e0-3353-4540-ac95-c2101e947390"/>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3.xml><?xml version="1.0" encoding="utf-8"?>
<ds:datastoreItem xmlns:ds="http://schemas.openxmlformats.org/officeDocument/2006/customXml" ds:itemID="{8EC25A9D-C5FB-4068-AE25-1983484DD35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56d9bae4-8000-43d7-81be-70fe94985c24"/>
    <ds:schemaRef ds:uri="81c2b3e0-3353-4540-ac95-c2101e947390"/>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Training presentation</Template>
  <TotalTime>1062</TotalTime>
  <Words>1427</Words>
  <Application>Microsoft Office PowerPoint</Application>
  <PresentationFormat>Widescreen</PresentationFormat>
  <Paragraphs>292</Paragraphs>
  <Slides>28</Slides>
  <Notes>12</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28</vt:i4>
      </vt:variant>
    </vt:vector>
  </HeadingPairs>
  <TitlesOfParts>
    <vt:vector size="36" baseType="lpstr">
      <vt:lpstr>Arial</vt:lpstr>
      <vt:lpstr>Arial Narrow</vt:lpstr>
      <vt:lpstr>Calibri</vt:lpstr>
      <vt:lpstr>Cambria</vt:lpstr>
      <vt:lpstr>Georgia</vt:lpstr>
      <vt:lpstr>Times New Roman</vt:lpstr>
      <vt:lpstr>Wingdings 2</vt:lpstr>
      <vt:lpstr>Training presentation</vt:lpstr>
      <vt:lpstr>Year-End Report &amp; Dashboard Summary</vt:lpstr>
      <vt:lpstr>Presentation Outline</vt:lpstr>
      <vt:lpstr>WHO WE SERVE</vt:lpstr>
      <vt:lpstr>Certified Community Behavioral Health Clinic (CCBHC)   10/01/2023-9/30/2024  CCBHC Served: 8,401 Distinct Individuals</vt:lpstr>
      <vt:lpstr>Behavioral Health Urgent Care and Access Center (UCAC)                                10/01/2023-9/30/2024 </vt:lpstr>
      <vt:lpstr>Total Persons Served: 9,295</vt:lpstr>
      <vt:lpstr>Total Persons Served: 9,295</vt:lpstr>
      <vt:lpstr>Total Persons Served: 9,295</vt:lpstr>
      <vt:lpstr>ISK Mental / Behavioral Health Diagnoses</vt:lpstr>
      <vt:lpstr>ISK Mental / Behavioral Health Diagnoses (cont’d)</vt:lpstr>
      <vt:lpstr>ISK Mental / Behavioral Health Diagnoses (cont’d)</vt:lpstr>
      <vt:lpstr>CCBHC Clinic-Reported Quality Performance Measures</vt:lpstr>
      <vt:lpstr>Satisfaction Surveys</vt:lpstr>
      <vt:lpstr>Satisfaction Survey of Persons Served </vt:lpstr>
      <vt:lpstr>Performance Indicators</vt:lpstr>
      <vt:lpstr>Persons receiving a Pre-Admission Screening for Psychiatric Inpatient Care for whom the disposition was completed within 3 hours  </vt:lpstr>
      <vt:lpstr>New persons receiving a completed Biopsychosocial Assessment  within 14 calendar days of a non-emergency request for service  </vt:lpstr>
      <vt:lpstr>New persons starting any needed on-going service  within 14 days of completing a non-emergent Biopsychosocial Assessment </vt:lpstr>
      <vt:lpstr>Persons discharged from a Psychiatric Inpatient Unit  who are seen for follow-up care within 7 days </vt:lpstr>
      <vt:lpstr>Persons readmitted to an Inpatient Psychiatric Units  within 30 calendar days of discharge from a Psychiatric Inpatient Unit </vt:lpstr>
      <vt:lpstr>Dashboard Performance and Outcomes</vt:lpstr>
      <vt:lpstr>Dashboard Performance and Outcomes</vt:lpstr>
      <vt:lpstr>Dashboard Performance and Outcomes                                                                </vt:lpstr>
      <vt:lpstr>Dashboard Performance and Outcomes</vt:lpstr>
      <vt:lpstr>Dashboard Performance and Outcomes</vt:lpstr>
      <vt:lpstr>Dashboard Performance and Outcomes</vt:lpstr>
      <vt:lpstr>Dashboard Performance and Outcomes</vt:lpstr>
      <vt:lpstr>Dashboard Performance and Outcomes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Quality Year-End Report &amp; Dashboard Summary</dc:title>
  <dc:creator>Sheila Hibbs</dc:creator>
  <cp:lastModifiedBy>Sheila Hibbs</cp:lastModifiedBy>
  <cp:revision>3</cp:revision>
  <dcterms:created xsi:type="dcterms:W3CDTF">2020-02-26T20:58:20Z</dcterms:created>
  <dcterms:modified xsi:type="dcterms:W3CDTF">2025-07-28T13:23:05Z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0x010100311F3CBE269F9D4A9B7262CDC05EE735</vt:lpwstr>
  </property>
  <property fmtid="{D5CDD505-2E9C-101B-9397-08002B2CF9AE}" pid="3" name="MediaServiceImageTags">
    <vt:lpwstr/>
  </property>
</Properties>
</file>