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75" r:id="rId4"/>
  </p:sldMasterIdLst>
  <p:notesMasterIdLst>
    <p:notesMasterId r:id="rId34"/>
  </p:notesMasterIdLst>
  <p:handoutMasterIdLst>
    <p:handoutMasterId r:id="rId35"/>
  </p:handoutMasterIdLst>
  <p:sldIdLst>
    <p:sldId id="335" r:id="rId5"/>
    <p:sldId id="337" r:id="rId6"/>
    <p:sldId id="338" r:id="rId7"/>
    <p:sldId id="340" r:id="rId8"/>
    <p:sldId id="351" r:id="rId9"/>
    <p:sldId id="339" r:id="rId10"/>
    <p:sldId id="343" r:id="rId11"/>
    <p:sldId id="346" r:id="rId12"/>
    <p:sldId id="349" r:id="rId13"/>
    <p:sldId id="358" r:id="rId14"/>
    <p:sldId id="357" r:id="rId15"/>
    <p:sldId id="359" r:id="rId16"/>
    <p:sldId id="360" r:id="rId17"/>
    <p:sldId id="361" r:id="rId18"/>
    <p:sldId id="364" r:id="rId19"/>
    <p:sldId id="367" r:id="rId20"/>
    <p:sldId id="365" r:id="rId21"/>
    <p:sldId id="371" r:id="rId22"/>
    <p:sldId id="373" r:id="rId23"/>
    <p:sldId id="375" r:id="rId24"/>
    <p:sldId id="374" r:id="rId25"/>
    <p:sldId id="376" r:id="rId26"/>
    <p:sldId id="372" r:id="rId27"/>
    <p:sldId id="378" r:id="rId28"/>
    <p:sldId id="381" r:id="rId29"/>
    <p:sldId id="379" r:id="rId30"/>
    <p:sldId id="382" r:id="rId31"/>
    <p:sldId id="380" r:id="rId32"/>
    <p:sldId id="3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504" userDrawn="1">
          <p15:clr>
            <a:srgbClr val="A4A3A4"/>
          </p15:clr>
        </p15:guide>
        <p15:guide id="3" orient="horz" pos="3696" userDrawn="1">
          <p15:clr>
            <a:srgbClr val="A4A3A4"/>
          </p15:clr>
        </p15:guide>
        <p15:guide id="4"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AD3"/>
    <a:srgbClr val="9DC3BA"/>
    <a:srgbClr val="CDE1DC"/>
    <a:srgbClr val="468C8A"/>
    <a:srgbClr val="0A40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B0C9EE-EFB5-4889-B150-43764D017ABC}" v="22" dt="2025-07-24T19:39:02.398"/>
    <p1510:client id="{43F64DD2-EEE1-4DA9-9E32-B28299A225FA}" v="92" dt="2025-07-24T20:46:03.290"/>
    <p1510:client id="{AFAE2408-A0BF-4082-B7B0-351EF980EE94}" v="23" dt="2025-07-24T15:38:21.138"/>
    <p1510:client id="{B4DB90DA-8934-4160-998E-171BF15077FE}" v="67" dt="2025-07-24T19:17:55.773"/>
    <p1510:client id="{C7A0E1FE-E30F-4826-92B2-628E2E200334}" v="50" dt="2025-07-25T13:37:19.118"/>
    <p1510:client id="{E31AA357-5587-436A-8D78-26EB27EBD83D}" v="219" dt="2025-07-24T20:25:59.105"/>
    <p1510:client id="{EBA75BE9-81AB-462E-864D-BEB405EF0F18}" v="53" dt="2025-07-23T19:00:53.973"/>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212"/>
      </p:cViewPr>
      <p:guideLst>
        <p:guide pos="6504"/>
        <p:guide orient="horz" pos="3696"/>
        <p:guide orient="horz" pos="19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F57E18-AE3F-2847-188C-708C0769F8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BD88CAC-4FD1-FB92-1D26-05807EA810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B96D7-F201-492C-AA50-574A730BC27F}" type="datetimeFigureOut">
              <a:rPr lang="en-US" smtClean="0"/>
              <a:t>7/25/2025</a:t>
            </a:fld>
            <a:endParaRPr lang="en-US" dirty="0"/>
          </a:p>
        </p:txBody>
      </p:sp>
      <p:sp>
        <p:nvSpPr>
          <p:cNvPr id="4" name="Footer Placeholder 3">
            <a:extLst>
              <a:ext uri="{FF2B5EF4-FFF2-40B4-BE49-F238E27FC236}">
                <a16:creationId xmlns:a16="http://schemas.microsoft.com/office/drawing/2014/main" id="{88A72C0D-360E-C973-5588-52DC04A86A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340B36-8225-0BC2-989D-2156A5B16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563E-BCB2-465B-8A3C-AC86CE64F69C}" type="slidenum">
              <a:rPr lang="en-US" smtClean="0"/>
              <a:t>‹#›</a:t>
            </a:fld>
            <a:endParaRPr lang="en-US" dirty="0"/>
          </a:p>
        </p:txBody>
      </p:sp>
    </p:spTree>
    <p:extLst>
      <p:ext uri="{BB962C8B-B14F-4D97-AF65-F5344CB8AC3E}">
        <p14:creationId xmlns:p14="http://schemas.microsoft.com/office/powerpoint/2010/main" val="3687710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16CA8-7DCC-4F2C-A1EF-C632B9D3E96D}" type="datetimeFigureOut">
              <a:rPr lang="en-US" smtClean="0"/>
              <a:t>7/25/2025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90660-4B7D-4C11-96DB-B19FFA8CA93C}" type="slidenum">
              <a:rPr lang="en-US" smtClean="0"/>
              <a:t>‹#›</a:t>
            </a:fld>
            <a:endParaRPr lang="en-US" dirty="0"/>
          </a:p>
        </p:txBody>
      </p:sp>
    </p:spTree>
    <p:extLst>
      <p:ext uri="{BB962C8B-B14F-4D97-AF65-F5344CB8AC3E}">
        <p14:creationId xmlns:p14="http://schemas.microsoft.com/office/powerpoint/2010/main" val="376736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by analyzing where do our ISK Individuals live. We break that down here, highlight, most ISK served Individuals reside within 49007. On this graph our lowest represented population is 49083.</a:t>
            </a:r>
          </a:p>
        </p:txBody>
      </p:sp>
      <p:sp>
        <p:nvSpPr>
          <p:cNvPr id="4" name="Slide Number Placeholder 3"/>
          <p:cNvSpPr>
            <a:spLocks noGrp="1"/>
          </p:cNvSpPr>
          <p:nvPr>
            <p:ph type="sldNum" sz="quarter" idx="5"/>
          </p:nvPr>
        </p:nvSpPr>
        <p:spPr/>
        <p:txBody>
          <a:bodyPr/>
          <a:lstStyle/>
          <a:p>
            <a:fld id="{8B990660-4B7D-4C11-96DB-B19FFA8CA93C}" type="slidenum">
              <a:rPr lang="en-US" smtClean="0"/>
              <a:t>5</a:t>
            </a:fld>
            <a:endParaRPr lang="en-US" dirty="0"/>
          </a:p>
        </p:txBody>
      </p:sp>
    </p:spTree>
    <p:extLst>
      <p:ext uri="{BB962C8B-B14F-4D97-AF65-F5344CB8AC3E}">
        <p14:creationId xmlns:p14="http://schemas.microsoft.com/office/powerpoint/2010/main" val="336427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48297-2092-1D5A-B35C-BC61EF26F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C6FC1-E9C8-D17B-EE9A-29DBDE2DE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BE0979-A4BB-8D51-7FAA-4F0AE18AD1F4}"/>
              </a:ext>
            </a:extLst>
          </p:cNvPr>
          <p:cNvSpPr>
            <a:spLocks noGrp="1"/>
          </p:cNvSpPr>
          <p:nvPr>
            <p:ph type="body" idx="1"/>
          </p:nvPr>
        </p:nvSpPr>
        <p:spPr/>
        <p:txBody>
          <a:bodyPr/>
          <a:lstStyle/>
          <a:p>
            <a:r>
              <a:rPr lang="en-US" dirty="0"/>
              <a:t>This graph, combines the two first graphs into one comparison. We see ISK Individuals served are show in blue, recall that we mentioned that 15% of all ISK Individuals are within 49007. You can see that replicated here in the first blue bar. The Salmon bars show where people who live within Kalamazoo county actually reside. Largest again being the same as our 2</a:t>
            </a:r>
            <a:r>
              <a:rPr lang="en-US" baseline="30000" dirty="0"/>
              <a:t>nd</a:t>
            </a:r>
            <a:r>
              <a:rPr lang="en-US" dirty="0"/>
              <a:t> graph, 49009. This let’s you visualize cleanly, ISK Individuals served, vs the county population. This leads into our next visual, which we highlight the take away here, variance.</a:t>
            </a:r>
          </a:p>
        </p:txBody>
      </p:sp>
      <p:sp>
        <p:nvSpPr>
          <p:cNvPr id="4" name="Slide Number Placeholder 3">
            <a:extLst>
              <a:ext uri="{FF2B5EF4-FFF2-40B4-BE49-F238E27FC236}">
                <a16:creationId xmlns:a16="http://schemas.microsoft.com/office/drawing/2014/main" id="{F855F683-7A02-480A-15B6-1F6B4905926E}"/>
              </a:ext>
            </a:extLst>
          </p:cNvPr>
          <p:cNvSpPr>
            <a:spLocks noGrp="1"/>
          </p:cNvSpPr>
          <p:nvPr>
            <p:ph type="sldNum" sz="quarter" idx="5"/>
          </p:nvPr>
        </p:nvSpPr>
        <p:spPr/>
        <p:txBody>
          <a:bodyPr/>
          <a:lstStyle/>
          <a:p>
            <a:fld id="{8B990660-4B7D-4C11-96DB-B19FFA8CA93C}" type="slidenum">
              <a:rPr lang="en-US" smtClean="0"/>
              <a:t>20</a:t>
            </a:fld>
            <a:endParaRPr lang="en-US" dirty="0"/>
          </a:p>
        </p:txBody>
      </p:sp>
    </p:spTree>
    <p:extLst>
      <p:ext uri="{BB962C8B-B14F-4D97-AF65-F5344CB8AC3E}">
        <p14:creationId xmlns:p14="http://schemas.microsoft.com/office/powerpoint/2010/main" val="584661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5A782-3769-AE84-F8A1-102880A8E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9DFA8-E723-ADFB-9588-58C4CA116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9E012-3A56-FE54-90FE-3002E0340DE9}"/>
              </a:ext>
            </a:extLst>
          </p:cNvPr>
          <p:cNvSpPr>
            <a:spLocks noGrp="1"/>
          </p:cNvSpPr>
          <p:nvPr>
            <p:ph type="body" idx="1"/>
          </p:nvPr>
        </p:nvSpPr>
        <p:spPr/>
        <p:txBody>
          <a:bodyPr/>
          <a:lstStyle/>
          <a:p>
            <a:r>
              <a:rPr lang="en-US" dirty="0"/>
              <a:t>This graph, combines the two first graphs into one comparison. We see ISK Individuals served are show in blue, recall that we mentioned that 15% of all ISK Individuals are within 49007. You can see that replicated here in the first blue bar. The Salmon bars show where people who live within Kalamazoo county actually reside. Largest again being the same as our 2</a:t>
            </a:r>
            <a:r>
              <a:rPr lang="en-US" baseline="30000" dirty="0"/>
              <a:t>nd</a:t>
            </a:r>
            <a:r>
              <a:rPr lang="en-US" dirty="0"/>
              <a:t> graph, 49009. This let’s you visualize cleanly, ISK Individuals served, vs the county population. This leads into our next visual, which we highlight the take away here, variance.</a:t>
            </a:r>
          </a:p>
        </p:txBody>
      </p:sp>
      <p:sp>
        <p:nvSpPr>
          <p:cNvPr id="4" name="Slide Number Placeholder 3">
            <a:extLst>
              <a:ext uri="{FF2B5EF4-FFF2-40B4-BE49-F238E27FC236}">
                <a16:creationId xmlns:a16="http://schemas.microsoft.com/office/drawing/2014/main" id="{20264650-4FF8-9C93-2928-1257EA26BC14}"/>
              </a:ext>
            </a:extLst>
          </p:cNvPr>
          <p:cNvSpPr>
            <a:spLocks noGrp="1"/>
          </p:cNvSpPr>
          <p:nvPr>
            <p:ph type="sldNum" sz="quarter" idx="5"/>
          </p:nvPr>
        </p:nvSpPr>
        <p:spPr/>
        <p:txBody>
          <a:bodyPr/>
          <a:lstStyle/>
          <a:p>
            <a:fld id="{8B990660-4B7D-4C11-96DB-B19FFA8CA93C}" type="slidenum">
              <a:rPr lang="en-US" smtClean="0"/>
              <a:t>21</a:t>
            </a:fld>
            <a:endParaRPr lang="en-US" dirty="0"/>
          </a:p>
        </p:txBody>
      </p:sp>
    </p:spTree>
    <p:extLst>
      <p:ext uri="{BB962C8B-B14F-4D97-AF65-F5344CB8AC3E}">
        <p14:creationId xmlns:p14="http://schemas.microsoft.com/office/powerpoint/2010/main" val="3595491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Slide Text (final takeaway):</a:t>
            </a:r>
          </a:p>
          <a:p>
            <a:pPr>
              <a:buNone/>
            </a:pPr>
            <a:r>
              <a:rPr lang="en-US" dirty="0"/>
              <a:t>To accurately compare service access between cisgender and non-cisgender clients, we calculated </a:t>
            </a:r>
            <a:r>
              <a:rPr lang="en-US" b="1" dirty="0"/>
              <a:t>per-client utilization rates</a:t>
            </a:r>
            <a:r>
              <a:rPr lang="en-US" dirty="0"/>
              <a:t> rather than relying on total service counts.</a:t>
            </a:r>
          </a:p>
          <a:p>
            <a:pPr>
              <a:buNone/>
            </a:pPr>
            <a:r>
              <a:rPr lang="en-US" dirty="0"/>
              <a:t>Using H2015 as an example:</a:t>
            </a:r>
          </a:p>
          <a:p>
            <a:pPr>
              <a:buFont typeface="Arial" panose="020B0604020202020204" pitchFamily="34" charset="0"/>
              <a:buChar char="•"/>
            </a:pPr>
            <a:r>
              <a:rPr lang="en-US" b="1" dirty="0"/>
              <a:t>Cisgender clients received this service 13.29 times per person</a:t>
            </a:r>
            <a:endParaRPr lang="en-US" dirty="0"/>
          </a:p>
          <a:p>
            <a:pPr>
              <a:buFont typeface="Arial" panose="020B0604020202020204" pitchFamily="34" charset="0"/>
              <a:buChar char="•"/>
            </a:pPr>
            <a:r>
              <a:rPr lang="en-US" b="1" dirty="0"/>
              <a:t>Non-cisgender clients received it just 0.34 times per person</a:t>
            </a:r>
            <a:endParaRPr lang="en-US" dirty="0"/>
          </a:p>
          <a:p>
            <a:pPr>
              <a:buNone/>
            </a:pPr>
            <a:r>
              <a:rPr lang="en-US" dirty="0"/>
              <a:t>This results in a </a:t>
            </a:r>
            <a:r>
              <a:rPr lang="en-US" b="1" dirty="0"/>
              <a:t>39:1 utilization gap</a:t>
            </a:r>
            <a:r>
              <a:rPr lang="en-US" dirty="0"/>
              <a:t>, revealing a significant disparity in how services are accessed or delivered.</a:t>
            </a:r>
          </a:p>
          <a:p>
            <a:r>
              <a:rPr lang="en-US" dirty="0"/>
              <a:t>This pattern is not unique to H2015 — similar gaps appear across other high-volume services, raising important questions about equity and access for gender-diverse individuals.</a:t>
            </a:r>
          </a:p>
          <a:p>
            <a:endParaRPr lang="en-US" dirty="0"/>
          </a:p>
          <a:p>
            <a:endParaRPr lang="en-US" dirty="0"/>
          </a:p>
          <a:p>
            <a:pPr>
              <a:buNone/>
            </a:pPr>
            <a:r>
              <a:rPr lang="en-US" dirty="0"/>
              <a:t>Calculations on ratios:</a:t>
            </a:r>
            <a:br>
              <a:rPr lang="en-US" dirty="0"/>
            </a:br>
            <a:r>
              <a:rPr lang="en-US" b="1" dirty="0"/>
              <a:t>How We Calculated Utilization Rate Ratios:</a:t>
            </a:r>
          </a:p>
          <a:p>
            <a:pPr>
              <a:buFont typeface="+mj-lt"/>
              <a:buAutoNum type="arabicPeriod"/>
            </a:pPr>
            <a:r>
              <a:rPr lang="en-US" b="1" dirty="0"/>
              <a:t>Counted Total Instances</a:t>
            </a:r>
            <a:r>
              <a:rPr lang="en-US" dirty="0"/>
              <a:t> of the service (e.g., H2015) for each group</a:t>
            </a:r>
          </a:p>
          <a:p>
            <a:pPr marL="742950" lvl="1" indent="-285750">
              <a:buFont typeface="+mj-lt"/>
              <a:buAutoNum type="arabicPeriod"/>
            </a:pPr>
            <a:r>
              <a:rPr lang="en-US" dirty="0"/>
              <a:t>Cisgender clients: </a:t>
            </a:r>
            <a:r>
              <a:rPr lang="en-US" b="1" dirty="0"/>
              <a:t>112,503 instances</a:t>
            </a:r>
            <a:endParaRPr lang="en-US" dirty="0"/>
          </a:p>
          <a:p>
            <a:pPr marL="742950" lvl="1" indent="-285750">
              <a:buFont typeface="+mj-lt"/>
              <a:buAutoNum type="arabicPeriod"/>
            </a:pPr>
            <a:r>
              <a:rPr lang="en-US" dirty="0"/>
              <a:t>Non-cisgender clients: </a:t>
            </a:r>
            <a:r>
              <a:rPr lang="en-US" b="1" dirty="0"/>
              <a:t>288 instances</a:t>
            </a:r>
            <a:endParaRPr lang="en-US" dirty="0"/>
          </a:p>
          <a:p>
            <a:pPr>
              <a:buFont typeface="+mj-lt"/>
              <a:buAutoNum type="arabicPeriod"/>
            </a:pPr>
            <a:r>
              <a:rPr lang="en-US" b="1" dirty="0"/>
              <a:t>Divided by the Number of Unique Clients</a:t>
            </a:r>
            <a:r>
              <a:rPr lang="en-US" dirty="0"/>
              <a:t> in each group</a:t>
            </a:r>
          </a:p>
          <a:p>
            <a:pPr marL="742950" lvl="1" indent="-285750">
              <a:buFont typeface="+mj-lt"/>
              <a:buAutoNum type="arabicPeriod"/>
            </a:pPr>
            <a:r>
              <a:rPr lang="en-US" dirty="0"/>
              <a:t>Cisgender: </a:t>
            </a:r>
            <a:r>
              <a:rPr lang="en-US" b="1" dirty="0"/>
              <a:t>8,464 clients</a:t>
            </a:r>
            <a:r>
              <a:rPr lang="en-US" dirty="0"/>
              <a:t> → 112,503 ÷ 8,464 = </a:t>
            </a:r>
            <a:r>
              <a:rPr lang="en-US" b="1" dirty="0"/>
              <a:t>13.29 uses per person</a:t>
            </a:r>
            <a:endParaRPr lang="en-US" dirty="0"/>
          </a:p>
          <a:p>
            <a:pPr marL="742950" lvl="1" indent="-285750">
              <a:buFont typeface="+mj-lt"/>
              <a:buAutoNum type="arabicPeriod"/>
            </a:pPr>
            <a:r>
              <a:rPr lang="en-US" dirty="0"/>
              <a:t>Non-cisgender: </a:t>
            </a:r>
            <a:r>
              <a:rPr lang="en-US" b="1" dirty="0"/>
              <a:t>845 clients</a:t>
            </a:r>
            <a:r>
              <a:rPr lang="en-US" dirty="0"/>
              <a:t> → 288 ÷ 845 = </a:t>
            </a:r>
            <a:r>
              <a:rPr lang="en-US" b="1" dirty="0"/>
              <a:t>0.34 uses per person</a:t>
            </a:r>
            <a:endParaRPr lang="en-US" dirty="0"/>
          </a:p>
          <a:p>
            <a:pPr>
              <a:buFont typeface="+mj-lt"/>
              <a:buAutoNum type="arabicPeriod"/>
            </a:pPr>
            <a:r>
              <a:rPr lang="en-US" b="1" dirty="0"/>
              <a:t>Calculated the Ratio</a:t>
            </a:r>
            <a:r>
              <a:rPr lang="en-US" dirty="0"/>
              <a:t> between the two rates</a:t>
            </a:r>
          </a:p>
          <a:p>
            <a:pPr marL="742950" lvl="1" indent="-285750">
              <a:buFont typeface="+mj-lt"/>
              <a:buAutoNum type="arabicPeriod"/>
            </a:pPr>
            <a:r>
              <a:rPr lang="en-US" b="1" dirty="0"/>
              <a:t>13.29 ÷ 0.34 = 38.99</a:t>
            </a:r>
            <a:r>
              <a:rPr lang="en-US" dirty="0"/>
              <a:t> →</a:t>
            </a:r>
            <a:br>
              <a:rPr lang="en-US" dirty="0"/>
            </a:br>
            <a:r>
              <a:rPr lang="en-US" dirty="0"/>
              <a:t>→ Cisgender clients received H2015 </a:t>
            </a:r>
            <a:r>
              <a:rPr lang="en-US" b="1" dirty="0"/>
              <a:t>nearly 39x more often per person</a:t>
            </a:r>
          </a:p>
          <a:p>
            <a:pPr marL="742950" lvl="1" indent="-285750">
              <a:buFont typeface="+mj-lt"/>
              <a:buAutoNum type="arabicPeriod"/>
            </a:pPr>
            <a:endParaRPr lang="en-US" b="1" dirty="0"/>
          </a:p>
          <a:p>
            <a:pPr marL="742950" lvl="1" indent="-285750">
              <a:buFont typeface="+mj-lt"/>
              <a:buAutoNum type="arabicPeriod"/>
            </a:pPr>
            <a:endParaRPr lang="en-US" b="1" dirty="0"/>
          </a:p>
          <a:p>
            <a:pPr marL="457200" lvl="1" indent="0">
              <a:buFont typeface="+mj-lt"/>
              <a:buNone/>
            </a:pPr>
            <a:r>
              <a:rPr lang="en-US" dirty="0"/>
              <a:t>This approach controls for </a:t>
            </a:r>
            <a:r>
              <a:rPr lang="en-US" b="1" dirty="0"/>
              <a:t>population size</a:t>
            </a:r>
            <a:r>
              <a:rPr lang="en-US" dirty="0"/>
              <a:t>, allowing a </a:t>
            </a:r>
            <a:r>
              <a:rPr lang="en-US" b="1" dirty="0"/>
              <a:t>fair, apples-to-apples comparison</a:t>
            </a:r>
            <a:r>
              <a:rPr lang="en-US" dirty="0"/>
              <a:t> of how frequently services are used per client — not just raw totals, which would mislead due to the size difference between groups.</a:t>
            </a:r>
          </a:p>
          <a:p>
            <a:endParaRPr lang="en-US" dirty="0"/>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22</a:t>
            </a:fld>
            <a:endParaRPr lang="en-US" dirty="0"/>
          </a:p>
        </p:txBody>
      </p:sp>
    </p:spTree>
    <p:extLst>
      <p:ext uri="{BB962C8B-B14F-4D97-AF65-F5344CB8AC3E}">
        <p14:creationId xmlns:p14="http://schemas.microsoft.com/office/powerpoint/2010/main" val="72586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Reducing barriers or boundaries</a:t>
            </a:r>
          </a:p>
        </p:txBody>
      </p:sp>
      <p:sp>
        <p:nvSpPr>
          <p:cNvPr id="4" name="Slide Number Placeholder 3"/>
          <p:cNvSpPr>
            <a:spLocks noGrp="1"/>
          </p:cNvSpPr>
          <p:nvPr>
            <p:ph type="sldNum" sz="quarter" idx="5"/>
          </p:nvPr>
        </p:nvSpPr>
        <p:spPr/>
        <p:txBody>
          <a:bodyPr/>
          <a:lstStyle/>
          <a:p>
            <a:fld id="{8B990660-4B7D-4C11-96DB-B19FFA8CA93C}" type="slidenum">
              <a:rPr lang="en-US" smtClean="0"/>
              <a:t>24</a:t>
            </a:fld>
            <a:endParaRPr lang="en-US" dirty="0"/>
          </a:p>
        </p:txBody>
      </p:sp>
    </p:spTree>
    <p:extLst>
      <p:ext uri="{BB962C8B-B14F-4D97-AF65-F5344CB8AC3E}">
        <p14:creationId xmlns:p14="http://schemas.microsoft.com/office/powerpoint/2010/main" val="3930634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25</a:t>
            </a:fld>
            <a:endParaRPr lang="en-US" dirty="0"/>
          </a:p>
        </p:txBody>
      </p:sp>
    </p:spTree>
    <p:extLst>
      <p:ext uri="{BB962C8B-B14F-4D97-AF65-F5344CB8AC3E}">
        <p14:creationId xmlns:p14="http://schemas.microsoft.com/office/powerpoint/2010/main" val="3247614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A78C6-2D26-EF87-62CD-8D134A5935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D911D-2DCE-1BBC-8AD9-E8A533AD9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7106A-4045-3ECD-8F0A-00AB50111DFB}"/>
              </a:ext>
            </a:extLst>
          </p:cNvPr>
          <p:cNvSpPr>
            <a:spLocks noGrp="1"/>
          </p:cNvSpPr>
          <p:nvPr>
            <p:ph type="body" idx="1"/>
          </p:nvPr>
        </p:nvSpPr>
        <p:spPr/>
        <p:txBody>
          <a:bodyPr/>
          <a:lstStyle/>
          <a:p>
            <a:pPr>
              <a:buNone/>
            </a:pPr>
            <a:r>
              <a:rPr lang="en-US" b="1" dirty="0"/>
              <a:t>Slide Text (final takeaway):</a:t>
            </a:r>
          </a:p>
          <a:p>
            <a:pPr>
              <a:buNone/>
            </a:pPr>
            <a:r>
              <a:rPr lang="en-US" dirty="0"/>
              <a:t>To accurately compare service access between cisgender and non-cisgender clients, we calculated </a:t>
            </a:r>
            <a:r>
              <a:rPr lang="en-US" b="1" dirty="0"/>
              <a:t>per-client utilization rates</a:t>
            </a:r>
            <a:r>
              <a:rPr lang="en-US" dirty="0"/>
              <a:t> rather than relying on total service counts.</a:t>
            </a:r>
          </a:p>
          <a:p>
            <a:pPr>
              <a:buNone/>
            </a:pPr>
            <a:r>
              <a:rPr lang="en-US" dirty="0"/>
              <a:t>Using H2015 as an example:</a:t>
            </a:r>
          </a:p>
          <a:p>
            <a:pPr>
              <a:buFont typeface="Arial" panose="020B0604020202020204" pitchFamily="34" charset="0"/>
              <a:buChar char="•"/>
            </a:pPr>
            <a:r>
              <a:rPr lang="en-US" b="1" dirty="0"/>
              <a:t>Cisgender clients received this service 13.29 times per person</a:t>
            </a:r>
            <a:endParaRPr lang="en-US" dirty="0"/>
          </a:p>
          <a:p>
            <a:pPr>
              <a:buFont typeface="Arial" panose="020B0604020202020204" pitchFamily="34" charset="0"/>
              <a:buChar char="•"/>
            </a:pPr>
            <a:r>
              <a:rPr lang="en-US" b="1" dirty="0"/>
              <a:t>Non-cisgender clients received it just 0.34 times per person</a:t>
            </a:r>
            <a:endParaRPr lang="en-US" dirty="0"/>
          </a:p>
          <a:p>
            <a:pPr>
              <a:buNone/>
            </a:pPr>
            <a:r>
              <a:rPr lang="en-US" dirty="0"/>
              <a:t>This results in a </a:t>
            </a:r>
            <a:r>
              <a:rPr lang="en-US" b="1" dirty="0"/>
              <a:t>39:1 utilization gap</a:t>
            </a:r>
            <a:r>
              <a:rPr lang="en-US" dirty="0"/>
              <a:t>, revealing a significant disparity in how services are accessed or delivered.</a:t>
            </a:r>
          </a:p>
          <a:p>
            <a:r>
              <a:rPr lang="en-US" dirty="0"/>
              <a:t>This pattern is not unique to H2015 — similar gaps appear across other high-volume services, raising important questions about equity and access for gender-diverse individuals.</a:t>
            </a:r>
          </a:p>
          <a:p>
            <a:endParaRPr lang="en-US" dirty="0"/>
          </a:p>
          <a:p>
            <a:endParaRPr lang="en-US" dirty="0"/>
          </a:p>
          <a:p>
            <a:pPr>
              <a:buNone/>
            </a:pPr>
            <a:r>
              <a:rPr lang="en-US" dirty="0"/>
              <a:t>Calculations on ratios:</a:t>
            </a:r>
            <a:br>
              <a:rPr lang="en-US" dirty="0"/>
            </a:br>
            <a:r>
              <a:rPr lang="en-US" b="1" dirty="0"/>
              <a:t>How We Calculated Utilization Rate Ratios:</a:t>
            </a:r>
          </a:p>
          <a:p>
            <a:pPr>
              <a:buFont typeface="+mj-lt"/>
              <a:buAutoNum type="arabicPeriod"/>
            </a:pPr>
            <a:r>
              <a:rPr lang="en-US" b="1" dirty="0"/>
              <a:t>Counted Total Instances</a:t>
            </a:r>
            <a:r>
              <a:rPr lang="en-US" dirty="0"/>
              <a:t> of the service (e.g., H2015) for each group</a:t>
            </a:r>
          </a:p>
          <a:p>
            <a:pPr marL="742950" lvl="1" indent="-285750">
              <a:buFont typeface="+mj-lt"/>
              <a:buAutoNum type="arabicPeriod"/>
            </a:pPr>
            <a:r>
              <a:rPr lang="en-US" dirty="0"/>
              <a:t>Cisgender clients: </a:t>
            </a:r>
            <a:r>
              <a:rPr lang="en-US" b="1" dirty="0"/>
              <a:t>112,503 instances</a:t>
            </a:r>
            <a:endParaRPr lang="en-US" dirty="0"/>
          </a:p>
          <a:p>
            <a:pPr marL="742950" lvl="1" indent="-285750">
              <a:buFont typeface="+mj-lt"/>
              <a:buAutoNum type="arabicPeriod"/>
            </a:pPr>
            <a:r>
              <a:rPr lang="en-US" dirty="0"/>
              <a:t>Non-cisgender clients: </a:t>
            </a:r>
            <a:r>
              <a:rPr lang="en-US" b="1" dirty="0"/>
              <a:t>288 instances</a:t>
            </a:r>
            <a:endParaRPr lang="en-US" dirty="0"/>
          </a:p>
          <a:p>
            <a:pPr>
              <a:buFont typeface="+mj-lt"/>
              <a:buAutoNum type="arabicPeriod"/>
            </a:pPr>
            <a:r>
              <a:rPr lang="en-US" b="1" dirty="0"/>
              <a:t>Divided by the Number of Unique Clients</a:t>
            </a:r>
            <a:r>
              <a:rPr lang="en-US" dirty="0"/>
              <a:t> in each group</a:t>
            </a:r>
          </a:p>
          <a:p>
            <a:pPr marL="742950" lvl="1" indent="-285750">
              <a:buFont typeface="+mj-lt"/>
              <a:buAutoNum type="arabicPeriod"/>
            </a:pPr>
            <a:r>
              <a:rPr lang="en-US" dirty="0"/>
              <a:t>Cisgender: </a:t>
            </a:r>
            <a:r>
              <a:rPr lang="en-US" b="1" dirty="0"/>
              <a:t>8,464 clients</a:t>
            </a:r>
            <a:r>
              <a:rPr lang="en-US" dirty="0"/>
              <a:t> → 112,503 ÷ 8,464 = </a:t>
            </a:r>
            <a:r>
              <a:rPr lang="en-US" b="1" dirty="0"/>
              <a:t>13.29 uses per person</a:t>
            </a:r>
            <a:endParaRPr lang="en-US" dirty="0"/>
          </a:p>
          <a:p>
            <a:pPr marL="742950" lvl="1" indent="-285750">
              <a:buFont typeface="+mj-lt"/>
              <a:buAutoNum type="arabicPeriod"/>
            </a:pPr>
            <a:r>
              <a:rPr lang="en-US" dirty="0"/>
              <a:t>Non-cisgender: </a:t>
            </a:r>
            <a:r>
              <a:rPr lang="en-US" b="1" dirty="0"/>
              <a:t>845 clients</a:t>
            </a:r>
            <a:r>
              <a:rPr lang="en-US" dirty="0"/>
              <a:t> → 288 ÷ 845 = </a:t>
            </a:r>
            <a:r>
              <a:rPr lang="en-US" b="1" dirty="0"/>
              <a:t>0.34 uses per person</a:t>
            </a:r>
            <a:endParaRPr lang="en-US" dirty="0"/>
          </a:p>
          <a:p>
            <a:pPr>
              <a:buFont typeface="+mj-lt"/>
              <a:buAutoNum type="arabicPeriod"/>
            </a:pPr>
            <a:r>
              <a:rPr lang="en-US" b="1" dirty="0"/>
              <a:t>Calculated the Ratio</a:t>
            </a:r>
            <a:r>
              <a:rPr lang="en-US" dirty="0"/>
              <a:t> between the two rates</a:t>
            </a:r>
          </a:p>
          <a:p>
            <a:pPr marL="742950" lvl="1" indent="-285750">
              <a:buFont typeface="+mj-lt"/>
              <a:buAutoNum type="arabicPeriod"/>
            </a:pPr>
            <a:r>
              <a:rPr lang="en-US" b="1" dirty="0"/>
              <a:t>13.29 ÷ 0.34 = 38.99</a:t>
            </a:r>
            <a:r>
              <a:rPr lang="en-US" dirty="0"/>
              <a:t> →</a:t>
            </a:r>
            <a:br>
              <a:rPr lang="en-US" dirty="0"/>
            </a:br>
            <a:r>
              <a:rPr lang="en-US" dirty="0"/>
              <a:t>→ Cisgender clients received H2015 </a:t>
            </a:r>
            <a:r>
              <a:rPr lang="en-US" b="1" dirty="0"/>
              <a:t>nearly 39x more often per person</a:t>
            </a:r>
          </a:p>
          <a:p>
            <a:pPr marL="742950" lvl="1" indent="-285750">
              <a:buFont typeface="+mj-lt"/>
              <a:buAutoNum type="arabicPeriod"/>
            </a:pPr>
            <a:endParaRPr lang="en-US" b="1" dirty="0"/>
          </a:p>
          <a:p>
            <a:pPr marL="742950" lvl="1" indent="-285750">
              <a:buFont typeface="+mj-lt"/>
              <a:buAutoNum type="arabicPeriod"/>
            </a:pPr>
            <a:endParaRPr lang="en-US" b="1" dirty="0"/>
          </a:p>
          <a:p>
            <a:pPr marL="457200" lvl="1" indent="0">
              <a:buFont typeface="+mj-lt"/>
              <a:buNone/>
            </a:pPr>
            <a:r>
              <a:rPr lang="en-US" dirty="0"/>
              <a:t>This approach controls for </a:t>
            </a:r>
            <a:r>
              <a:rPr lang="en-US" b="1" dirty="0"/>
              <a:t>population size</a:t>
            </a:r>
            <a:r>
              <a:rPr lang="en-US" dirty="0"/>
              <a:t>, allowing a </a:t>
            </a:r>
            <a:r>
              <a:rPr lang="en-US" b="1" dirty="0"/>
              <a:t>fair, apples-to-apples comparison</a:t>
            </a:r>
            <a:r>
              <a:rPr lang="en-US" dirty="0"/>
              <a:t> of how frequently services are used per client — not just raw totals, which would mislead due to the size difference between groups.</a:t>
            </a:r>
          </a:p>
          <a:p>
            <a:endParaRPr lang="en-US" dirty="0"/>
          </a:p>
          <a:p>
            <a:endParaRPr lang="en-US" dirty="0"/>
          </a:p>
        </p:txBody>
      </p:sp>
      <p:sp>
        <p:nvSpPr>
          <p:cNvPr id="4" name="Slide Number Placeholder 3">
            <a:extLst>
              <a:ext uri="{FF2B5EF4-FFF2-40B4-BE49-F238E27FC236}">
                <a16:creationId xmlns:a16="http://schemas.microsoft.com/office/drawing/2014/main" id="{363C2325-B206-2AF8-0E0A-99A2FA211175}"/>
              </a:ext>
            </a:extLst>
          </p:cNvPr>
          <p:cNvSpPr>
            <a:spLocks noGrp="1"/>
          </p:cNvSpPr>
          <p:nvPr>
            <p:ph type="sldNum" sz="quarter" idx="5"/>
          </p:nvPr>
        </p:nvSpPr>
        <p:spPr/>
        <p:txBody>
          <a:bodyPr/>
          <a:lstStyle/>
          <a:p>
            <a:fld id="{8B990660-4B7D-4C11-96DB-B19FFA8CA93C}" type="slidenum">
              <a:rPr lang="en-US" smtClean="0"/>
              <a:t>26</a:t>
            </a:fld>
            <a:endParaRPr lang="en-US" dirty="0"/>
          </a:p>
        </p:txBody>
      </p:sp>
    </p:spTree>
    <p:extLst>
      <p:ext uri="{BB962C8B-B14F-4D97-AF65-F5344CB8AC3E}">
        <p14:creationId xmlns:p14="http://schemas.microsoft.com/office/powerpoint/2010/main" val="321602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graph we review actual census level information, not ISK specific info on where do Individuals reside within Kalamazoo County. The largest population reside within 49009.</a:t>
            </a:r>
          </a:p>
        </p:txBody>
      </p:sp>
      <p:sp>
        <p:nvSpPr>
          <p:cNvPr id="4" name="Slide Number Placeholder 3"/>
          <p:cNvSpPr>
            <a:spLocks noGrp="1"/>
          </p:cNvSpPr>
          <p:nvPr>
            <p:ph type="sldNum" sz="quarter" idx="5"/>
          </p:nvPr>
        </p:nvSpPr>
        <p:spPr/>
        <p:txBody>
          <a:bodyPr/>
          <a:lstStyle/>
          <a:p>
            <a:fld id="{8B990660-4B7D-4C11-96DB-B19FFA8CA93C}" type="slidenum">
              <a:rPr lang="en-US" smtClean="0"/>
              <a:t>6</a:t>
            </a:fld>
            <a:endParaRPr lang="en-US" dirty="0"/>
          </a:p>
        </p:txBody>
      </p:sp>
    </p:spTree>
    <p:extLst>
      <p:ext uri="{BB962C8B-B14F-4D97-AF65-F5344CB8AC3E}">
        <p14:creationId xmlns:p14="http://schemas.microsoft.com/office/powerpoint/2010/main" val="182324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combines the two first graphs into one comparison. We see ISK Individuals served are show in blue, recall that we mentioned that 15% of all ISK Individuals are within 49007. You can see that replicated here in the first blue bar. The Salmon bars show where people who live within Kalamazoo county actually reside. Largest again being the same as our 2</a:t>
            </a:r>
            <a:r>
              <a:rPr lang="en-US" baseline="30000" dirty="0"/>
              <a:t>nd</a:t>
            </a:r>
            <a:r>
              <a:rPr lang="en-US" dirty="0"/>
              <a:t> graph, 49009. This let’s you visualize cleanly, ISK Individuals served, vs the county population. This leads into our next visual, which we highlight the take away here, variance.</a:t>
            </a:r>
          </a:p>
        </p:txBody>
      </p:sp>
      <p:sp>
        <p:nvSpPr>
          <p:cNvPr id="4" name="Slide Number Placeholder 3"/>
          <p:cNvSpPr>
            <a:spLocks noGrp="1"/>
          </p:cNvSpPr>
          <p:nvPr>
            <p:ph type="sldNum" sz="quarter" idx="5"/>
          </p:nvPr>
        </p:nvSpPr>
        <p:spPr/>
        <p:txBody>
          <a:bodyPr/>
          <a:lstStyle/>
          <a:p>
            <a:fld id="{8B990660-4B7D-4C11-96DB-B19FFA8CA93C}" type="slidenum">
              <a:rPr lang="en-US" smtClean="0"/>
              <a:t>7</a:t>
            </a:fld>
            <a:endParaRPr lang="en-US" dirty="0"/>
          </a:p>
        </p:txBody>
      </p:sp>
    </p:spTree>
    <p:extLst>
      <p:ext uri="{BB962C8B-B14F-4D97-AF65-F5344CB8AC3E}">
        <p14:creationId xmlns:p14="http://schemas.microsoft.com/office/powerpoint/2010/main" val="407520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a:t>
            </a:r>
          </a:p>
          <a:p>
            <a:r>
              <a:rPr lang="en-US" dirty="0"/>
              <a:t>Analyzing ISK Client Representation Across Kalamazoo County</a:t>
            </a:r>
          </a:p>
          <a:p>
            <a:r>
              <a:rPr lang="en-US" dirty="0"/>
              <a:t>This graph visualizes how ISK’s client population compares to the overall Kalamazoo County population, broken</a:t>
            </a:r>
          </a:p>
          <a:p>
            <a:r>
              <a:rPr lang="en-US" dirty="0"/>
              <a:t>down by ZIP code. By examining these variances, we can identify:</a:t>
            </a:r>
          </a:p>
          <a:p>
            <a:r>
              <a:rPr lang="en-US" dirty="0"/>
              <a:t> Overrepresented ZIP Codes (Blue Bars): Areas where ISK clients make up a disproportionately higher</a:t>
            </a:r>
          </a:p>
          <a:p>
            <a:r>
              <a:rPr lang="en-US" dirty="0"/>
              <a:t>percentage compared to the general population.</a:t>
            </a:r>
          </a:p>
          <a:p>
            <a:r>
              <a:rPr lang="en-US" dirty="0"/>
              <a:t> Underrepresented ZIP Codes (Red Bars): Areas where ISK clients make up a lower percentage relative</a:t>
            </a:r>
          </a:p>
          <a:p>
            <a:r>
              <a:rPr lang="en-US" dirty="0"/>
              <a:t>to the population.</a:t>
            </a:r>
          </a:p>
          <a:p>
            <a:r>
              <a:rPr lang="en-US" dirty="0"/>
              <a:t>Understanding these disparities is essential for fostering equity in service delivery. Overrepresentation might</a:t>
            </a:r>
          </a:p>
          <a:p>
            <a:r>
              <a:rPr lang="en-US" dirty="0"/>
              <a:t>signal strong community engagement or unintentional biases, while underrepresentation could highlight barriers</a:t>
            </a:r>
          </a:p>
          <a:p>
            <a:r>
              <a:rPr lang="en-US" dirty="0"/>
              <a:t>such as access, awareness, or unmet needs.</a:t>
            </a:r>
          </a:p>
          <a:p>
            <a:r>
              <a:rPr lang="en-US" dirty="0"/>
              <a:t>This analysis provides a data-driven foundation for identifying patterns, addressing inequities, and tailoring</a:t>
            </a:r>
          </a:p>
          <a:p>
            <a:r>
              <a:rPr lang="en-US" dirty="0"/>
              <a:t>outreach efforts to better serve all communities. By aligning ISK’s client representation more closely with the</a:t>
            </a:r>
          </a:p>
          <a:p>
            <a:r>
              <a:rPr lang="en-US" dirty="0"/>
              <a:t>overall population distribution, ISK can ensure a more inclusive and balanced impact across Kalamazoo County</a:t>
            </a:r>
          </a:p>
        </p:txBody>
      </p:sp>
      <p:sp>
        <p:nvSpPr>
          <p:cNvPr id="4" name="Slide Number Placeholder 3"/>
          <p:cNvSpPr>
            <a:spLocks noGrp="1"/>
          </p:cNvSpPr>
          <p:nvPr>
            <p:ph type="sldNum" sz="quarter" idx="5"/>
          </p:nvPr>
        </p:nvSpPr>
        <p:spPr/>
        <p:txBody>
          <a:bodyPr/>
          <a:lstStyle/>
          <a:p>
            <a:fld id="{8B990660-4B7D-4C11-96DB-B19FFA8CA93C}" type="slidenum">
              <a:rPr lang="en-US" smtClean="0"/>
              <a:t>8</a:t>
            </a:fld>
            <a:endParaRPr lang="en-US" dirty="0"/>
          </a:p>
        </p:txBody>
      </p:sp>
    </p:spTree>
    <p:extLst>
      <p:ext uri="{BB962C8B-B14F-4D97-AF65-F5344CB8AC3E}">
        <p14:creationId xmlns:p14="http://schemas.microsoft.com/office/powerpoint/2010/main" val="227392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9</a:t>
            </a:fld>
            <a:endParaRPr lang="en-US" dirty="0"/>
          </a:p>
        </p:txBody>
      </p:sp>
    </p:spTree>
    <p:extLst>
      <p:ext uri="{BB962C8B-B14F-4D97-AF65-F5344CB8AC3E}">
        <p14:creationId xmlns:p14="http://schemas.microsoft.com/office/powerpoint/2010/main" val="4048030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13</a:t>
            </a:fld>
            <a:endParaRPr lang="en-US" dirty="0"/>
          </a:p>
        </p:txBody>
      </p:sp>
    </p:spTree>
    <p:extLst>
      <p:ext uri="{BB962C8B-B14F-4D97-AF65-F5344CB8AC3E}">
        <p14:creationId xmlns:p14="http://schemas.microsoft.com/office/powerpoint/2010/main" val="400868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FD114-B4C3-B180-BA2A-2FC79BF87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375C6-7892-58EE-3514-B4115CD2A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C925A-F60B-ACBB-1DA1-F65C1A438B6E}"/>
              </a:ext>
            </a:extLst>
          </p:cNvPr>
          <p:cNvSpPr>
            <a:spLocks noGrp="1"/>
          </p:cNvSpPr>
          <p:nvPr>
            <p:ph type="body" idx="1"/>
          </p:nvPr>
        </p:nvSpPr>
        <p:spPr/>
        <p:txBody>
          <a:bodyPr/>
          <a:lstStyle/>
          <a:p>
            <a:r>
              <a:rPr lang="en-US" dirty="0"/>
              <a:t>This graph, combines the two first graphs into one comparison. We see ISK Individuals served are show in blue, recall that we mentioned that 15% of all ISK Individuals are within 49007. You can see that replicated here in the first blue bar. The Salmon bars show where people who live within Kalamazoo county actually reside. Largest again being the same as our 2</a:t>
            </a:r>
            <a:r>
              <a:rPr lang="en-US" baseline="30000" dirty="0"/>
              <a:t>nd</a:t>
            </a:r>
            <a:r>
              <a:rPr lang="en-US" dirty="0"/>
              <a:t> graph, 49009. This let’s you visualize cleanly, ISK Individuals served, vs the county population. This leads into our next visual, which we highlight the take away here, variance.</a:t>
            </a:r>
          </a:p>
        </p:txBody>
      </p:sp>
      <p:sp>
        <p:nvSpPr>
          <p:cNvPr id="4" name="Slide Number Placeholder 3">
            <a:extLst>
              <a:ext uri="{FF2B5EF4-FFF2-40B4-BE49-F238E27FC236}">
                <a16:creationId xmlns:a16="http://schemas.microsoft.com/office/drawing/2014/main" id="{C67A4A0E-179D-0D28-077D-9B551E316C43}"/>
              </a:ext>
            </a:extLst>
          </p:cNvPr>
          <p:cNvSpPr>
            <a:spLocks noGrp="1"/>
          </p:cNvSpPr>
          <p:nvPr>
            <p:ph type="sldNum" sz="quarter" idx="5"/>
          </p:nvPr>
        </p:nvSpPr>
        <p:spPr/>
        <p:txBody>
          <a:bodyPr/>
          <a:lstStyle/>
          <a:p>
            <a:fld id="{8B990660-4B7D-4C11-96DB-B19FFA8CA93C}" type="slidenum">
              <a:rPr lang="en-US" smtClean="0"/>
              <a:t>15</a:t>
            </a:fld>
            <a:endParaRPr lang="en-US" dirty="0"/>
          </a:p>
        </p:txBody>
      </p:sp>
    </p:spTree>
    <p:extLst>
      <p:ext uri="{BB962C8B-B14F-4D97-AF65-F5344CB8AC3E}">
        <p14:creationId xmlns:p14="http://schemas.microsoft.com/office/powerpoint/2010/main" val="3778968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59D1B-1807-4386-706F-5E7E2B6AE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1AAA6-F95D-63F1-30B6-17BBB7BAF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2F1C0-61BF-DEE3-F5AE-4261FF2E8DDA}"/>
              </a:ext>
            </a:extLst>
          </p:cNvPr>
          <p:cNvSpPr>
            <a:spLocks noGrp="1"/>
          </p:cNvSpPr>
          <p:nvPr>
            <p:ph type="body" idx="1"/>
          </p:nvPr>
        </p:nvSpPr>
        <p:spPr/>
        <p:txBody>
          <a:bodyPr/>
          <a:lstStyle/>
          <a:p>
            <a:r>
              <a:rPr lang="en-US" dirty="0"/>
              <a:t>This graph, combines the two first graphs into one comparison. We see ISK Individuals served are show in blue, recall that we mentioned that 15% of all ISK Individuals are within 49007. You can see that replicated here in the first blue bar. The Salmon bars show where people who live within Kalamazoo county actually reside. Largest again being the same as our 2</a:t>
            </a:r>
            <a:r>
              <a:rPr lang="en-US" baseline="30000" dirty="0"/>
              <a:t>nd</a:t>
            </a:r>
            <a:r>
              <a:rPr lang="en-US" dirty="0"/>
              <a:t> graph, 49009. This let’s you visualize cleanly, ISK Individuals served, vs the county population. This leads into our next visual, which we highlight the take away here, variance.</a:t>
            </a:r>
          </a:p>
        </p:txBody>
      </p:sp>
      <p:sp>
        <p:nvSpPr>
          <p:cNvPr id="4" name="Slide Number Placeholder 3">
            <a:extLst>
              <a:ext uri="{FF2B5EF4-FFF2-40B4-BE49-F238E27FC236}">
                <a16:creationId xmlns:a16="http://schemas.microsoft.com/office/drawing/2014/main" id="{CC1732F0-8945-179A-FC00-7B1E00122600}"/>
              </a:ext>
            </a:extLst>
          </p:cNvPr>
          <p:cNvSpPr>
            <a:spLocks noGrp="1"/>
          </p:cNvSpPr>
          <p:nvPr>
            <p:ph type="sldNum" sz="quarter" idx="5"/>
          </p:nvPr>
        </p:nvSpPr>
        <p:spPr/>
        <p:txBody>
          <a:bodyPr/>
          <a:lstStyle/>
          <a:p>
            <a:fld id="{8B990660-4B7D-4C11-96DB-B19FFA8CA93C}" type="slidenum">
              <a:rPr lang="en-US" smtClean="0"/>
              <a:t>16</a:t>
            </a:fld>
            <a:endParaRPr lang="en-US" dirty="0"/>
          </a:p>
        </p:txBody>
      </p:sp>
    </p:spTree>
    <p:extLst>
      <p:ext uri="{BB962C8B-B14F-4D97-AF65-F5344CB8AC3E}">
        <p14:creationId xmlns:p14="http://schemas.microsoft.com/office/powerpoint/2010/main" val="115391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DE02C-BF27-3D46-8F3E-4F33AA9AD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2EFAF-50B7-60B1-B526-7029615F2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6FA58D-F9A0-7D01-CD44-18F872A4C044}"/>
              </a:ext>
            </a:extLst>
          </p:cNvPr>
          <p:cNvSpPr>
            <a:spLocks noGrp="1"/>
          </p:cNvSpPr>
          <p:nvPr>
            <p:ph type="body" idx="1"/>
          </p:nvPr>
        </p:nvSpPr>
        <p:spPr/>
        <p:txBody>
          <a:bodyPr/>
          <a:lstStyle/>
          <a:p>
            <a:pPr>
              <a:buNone/>
            </a:pPr>
            <a:r>
              <a:rPr lang="en-US" dirty="0"/>
              <a:t>If the question of did we normalize the distribution of this data arises, it’s a fairly heavy technical answer. Yes, I did not simply compare raw counts of how many clients are say 11 in 49004 vs how many clients are 11 in our entire Individual data set. Instead we used Kernel Density Estimation to create curves showing how client spread across ages. We looked at what percent of all clients are age 11 vs what percent of all clients in 49004 are age 11. This allows us to compare the shape of the age distribution This removes the impact of population size differences and gives us a true picture of what ages are over and under represented.</a:t>
            </a:r>
            <a:br>
              <a:rPr lang="en-US" dirty="0"/>
            </a:br>
            <a:br>
              <a:rPr lang="en-US" dirty="0"/>
            </a:br>
            <a:r>
              <a:rPr lang="en-US" b="1" dirty="0"/>
              <a:t>Kernel Density Estimation</a:t>
            </a:r>
            <a:r>
              <a:rPr lang="en-US" dirty="0"/>
              <a:t> (KDE) is a way to look at the </a:t>
            </a:r>
            <a:r>
              <a:rPr lang="en-US" b="1" dirty="0"/>
              <a:t>shape</a:t>
            </a:r>
            <a:r>
              <a:rPr lang="en-US" dirty="0"/>
              <a:t> of data, rather than just raw counts.</a:t>
            </a:r>
            <a:br>
              <a:rPr lang="en-US" dirty="0"/>
            </a:br>
            <a:r>
              <a:rPr lang="en-US" dirty="0"/>
              <a:t>It smooths out the values and helps us see patterns — like </a:t>
            </a:r>
            <a:r>
              <a:rPr lang="en-US" i="1" dirty="0"/>
              <a:t>which ages are more or less common</a:t>
            </a:r>
            <a:r>
              <a:rPr lang="en-US" dirty="0"/>
              <a:t> — even when we’re comparing groups of very different sizes.</a:t>
            </a:r>
          </a:p>
          <a:p>
            <a:pPr>
              <a:buNone/>
            </a:pPr>
            <a:r>
              <a:rPr lang="en-US" dirty="0"/>
              <a:t>So instead of just counting clients at each age, KDE looks at </a:t>
            </a:r>
            <a:r>
              <a:rPr lang="en-US" b="1" dirty="0"/>
              <a:t>what percent of each population falls into each age range</a:t>
            </a:r>
            <a:r>
              <a:rPr lang="en-US" dirty="0"/>
              <a:t>. That way, when we compare ZIP 49007 to our full client base, we’re not skewed by the fact that one group is much smaller — we’re comparing the </a:t>
            </a:r>
            <a:r>
              <a:rPr lang="en-US" b="1" dirty="0"/>
              <a:t>age distribution shapes</a:t>
            </a:r>
            <a:r>
              <a:rPr lang="en-US" dirty="0"/>
              <a:t>, not raw totals.</a:t>
            </a:r>
          </a:p>
          <a:p>
            <a:r>
              <a:rPr lang="en-US" dirty="0"/>
              <a:t>This allows us to say things like, “ZIP 49007 has proportionally fewer 11-year-olds than expected,” in a way that’s fair — because we’re comparing </a:t>
            </a:r>
            <a:r>
              <a:rPr lang="en-US" b="1" dirty="0"/>
              <a:t>percentages, not headcounts</a:t>
            </a:r>
            <a:r>
              <a:rPr lang="en-US" dirty="0"/>
              <a:t>.</a:t>
            </a:r>
          </a:p>
          <a:p>
            <a:endParaRPr lang="en-US" dirty="0"/>
          </a:p>
        </p:txBody>
      </p:sp>
      <p:sp>
        <p:nvSpPr>
          <p:cNvPr id="4" name="Slide Number Placeholder 3">
            <a:extLst>
              <a:ext uri="{FF2B5EF4-FFF2-40B4-BE49-F238E27FC236}">
                <a16:creationId xmlns:a16="http://schemas.microsoft.com/office/drawing/2014/main" id="{270DB118-964F-2BCC-4332-17F802278C20}"/>
              </a:ext>
            </a:extLst>
          </p:cNvPr>
          <p:cNvSpPr>
            <a:spLocks noGrp="1"/>
          </p:cNvSpPr>
          <p:nvPr>
            <p:ph type="sldNum" sz="quarter" idx="5"/>
          </p:nvPr>
        </p:nvSpPr>
        <p:spPr/>
        <p:txBody>
          <a:bodyPr/>
          <a:lstStyle/>
          <a:p>
            <a:fld id="{8B990660-4B7D-4C11-96DB-B19FFA8CA93C}" type="slidenum">
              <a:rPr lang="en-US" smtClean="0"/>
              <a:t>17</a:t>
            </a:fld>
            <a:endParaRPr lang="en-US" dirty="0"/>
          </a:p>
        </p:txBody>
      </p:sp>
    </p:spTree>
    <p:extLst>
      <p:ext uri="{BB962C8B-B14F-4D97-AF65-F5344CB8AC3E}">
        <p14:creationId xmlns:p14="http://schemas.microsoft.com/office/powerpoint/2010/main" val="14819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dirty="0"/>
              <a:t>7/25/2025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835798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E33E-8B18-4087-B112-809917729534}" type="datetimeFigureOut">
              <a:rPr lang="en-US" dirty="0"/>
              <a:t>7/25/2025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8895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FE419-2371-464F-8239-3959401C3561}" type="datetimeFigureOut">
              <a:rPr lang="en-US" dirty="0"/>
              <a:t>7/25/2025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32952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anchor="b">
            <a:normAutofit/>
          </a:bodyPr>
          <a:lstStyle>
            <a:lvl1pPr algn="l">
              <a:defRPr sz="4000" b="1" baseline="0"/>
            </a:lvl1pPr>
          </a:lstStyle>
          <a:p>
            <a:r>
              <a:rPr lang="en-US"/>
              <a:t>CLICK TO add TITLE</a:t>
            </a:r>
          </a:p>
        </p:txBody>
      </p:sp>
      <p:pic>
        <p:nvPicPr>
          <p:cNvPr id="4" name="Graphic 3">
            <a:extLst>
              <a:ext uri="{FF2B5EF4-FFF2-40B4-BE49-F238E27FC236}">
                <a16:creationId xmlns:a16="http://schemas.microsoft.com/office/drawing/2014/main" id="{E46E52ED-0545-03BB-5AB6-4552E92B99F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17"/>
          <a:stretch/>
        </p:blipFill>
        <p:spPr>
          <a:xfrm>
            <a:off x="0" y="0"/>
            <a:ext cx="6153048" cy="6858000"/>
          </a:xfrm>
          <a:prstGeom prst="rect">
            <a:avLst/>
          </a:prstGeom>
        </p:spPr>
      </p:pic>
    </p:spTree>
    <p:extLst>
      <p:ext uri="{BB962C8B-B14F-4D97-AF65-F5344CB8AC3E}">
        <p14:creationId xmlns:p14="http://schemas.microsoft.com/office/powerpoint/2010/main" val="4186021999"/>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anchor="b">
            <a:normAutofit/>
          </a:bodyPr>
          <a:lstStyle>
            <a:lvl1pPr>
              <a:defRPr sz="2800" baseline="0"/>
            </a:lvl1pPr>
          </a:lstStyle>
          <a:p>
            <a:r>
              <a:rPr lang="en-US"/>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a:normAutofit/>
          </a:bodyPr>
          <a:lstStyle>
            <a:lvl1pPr marL="228600" indent="-228600">
              <a:lnSpc>
                <a:spcPts val="2400"/>
              </a:lnSpc>
              <a:spcBef>
                <a:spcPts val="0"/>
              </a:spcBef>
              <a:spcAft>
                <a:spcPts val="1200"/>
              </a:spcAft>
              <a:buFont typeface="Arial" panose="020B0604020202020204" pitchFamily="34" charset="0"/>
              <a:buChar char="•"/>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a:t>Click to add text</a:t>
            </a:r>
          </a:p>
          <a:p>
            <a:pPr lvl="1"/>
            <a:r>
              <a:rPr lang="en-US"/>
              <a:t>Second level</a:t>
            </a:r>
          </a:p>
          <a:p>
            <a:pPr lvl="2"/>
            <a:r>
              <a:rPr lang="en-US"/>
              <a:t>Third level </a:t>
            </a:r>
          </a:p>
          <a:p>
            <a:pPr lvl="3"/>
            <a:r>
              <a:rPr lang="en-US"/>
              <a:t>Fourth level </a:t>
            </a:r>
          </a:p>
          <a:p>
            <a:pPr lvl="4"/>
            <a:r>
              <a:rPr lang="en-US"/>
              <a:t>Fifth level </a:t>
            </a:r>
          </a:p>
          <a:p>
            <a:pPr lvl="0"/>
            <a:endParaRPr lang="en-US"/>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pic>
        <p:nvPicPr>
          <p:cNvPr id="9" name="Graphic 8">
            <a:extLst>
              <a:ext uri="{FF2B5EF4-FFF2-40B4-BE49-F238E27FC236}">
                <a16:creationId xmlns:a16="http://schemas.microsoft.com/office/drawing/2014/main" id="{900D319D-67F8-5830-99A3-7EB562C28B3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384159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dirty="0"/>
              <a:t>Click icon to add picture</a:t>
            </a:r>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9106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anchor="b">
            <a:normAutofit/>
          </a:bodyPr>
          <a:lstStyle>
            <a:lvl1pPr>
              <a:defRPr sz="4000" baseline="0"/>
            </a:lvl1pPr>
          </a:lstStyle>
          <a:p>
            <a:r>
              <a:rPr lang="en-US"/>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a:normAutofit/>
          </a:bodyPr>
          <a:lstStyle>
            <a:lvl1pPr marL="0" indent="0" algn="ctr">
              <a:buNone/>
              <a:defRPr sz="2000"/>
            </a:lvl1pPr>
          </a:lstStyle>
          <a:p>
            <a:r>
              <a:rPr lang="en-US" dirty="0"/>
              <a:t>Click icon to add picture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a:norm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DE537B4-8186-9628-C273-28B8EA981466}"/>
              </a:ext>
              <a:ext uri="{C183D7F6-B498-43B3-948B-1728B52AA6E4}">
                <adec:decorative xmlns:adec="http://schemas.microsoft.com/office/drawing/2017/decorative"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4661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anchor="b">
            <a:normAutofit/>
          </a:bodyPr>
          <a:lstStyle>
            <a:lvl1pPr>
              <a:defRPr sz="4000"/>
            </a:lvl1pPr>
          </a:lstStyle>
          <a:p>
            <a:r>
              <a:rPr lang="en-US"/>
              <a:t>CLICK TO add TITLE</a:t>
            </a:r>
          </a:p>
        </p:txBody>
      </p:sp>
      <p:sp>
        <p:nvSpPr>
          <p:cNvPr id="675" name="Text Placeholder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a:normAutofit/>
          </a:bodyPr>
          <a:lstStyle>
            <a:lvl1pPr marL="0" indent="0">
              <a:lnSpc>
                <a:spcPts val="2400"/>
              </a:lnSpc>
              <a:buNone/>
              <a:defRPr sz="2800"/>
            </a:lvl1pPr>
            <a:lvl2pPr marL="457200" indent="0">
              <a:lnSpc>
                <a:spcPts val="2400"/>
              </a:lnSpc>
              <a:buNone/>
              <a:defRPr sz="2000"/>
            </a:lvl2pPr>
            <a:lvl3pPr marL="914400" indent="0">
              <a:lnSpc>
                <a:spcPts val="2400"/>
              </a:lnSpc>
              <a:buNone/>
              <a:defRPr sz="2000"/>
            </a:lvl3pPr>
            <a:lvl4pPr marL="1371600" indent="0">
              <a:lnSpc>
                <a:spcPts val="2400"/>
              </a:lnSpc>
              <a:buNone/>
              <a:defRPr sz="2000"/>
            </a:lvl4pPr>
            <a:lvl5pPr marL="1828800" indent="0">
              <a:lnSpc>
                <a:spcPts val="2400"/>
              </a:lnSpc>
              <a:buNone/>
              <a:defRPr sz="2000"/>
            </a:lvl5pPr>
          </a:lstStyle>
          <a:p>
            <a:pPr lvl="0"/>
            <a:r>
              <a:rPr lang="en-US"/>
              <a:t>Click to add text</a:t>
            </a:r>
          </a:p>
        </p:txBody>
      </p:sp>
      <p:pic>
        <p:nvPicPr>
          <p:cNvPr id="7" name="Graphic 6">
            <a:extLst>
              <a:ext uri="{FF2B5EF4-FFF2-40B4-BE49-F238E27FC236}">
                <a16:creationId xmlns:a16="http://schemas.microsoft.com/office/drawing/2014/main" id="{CD18796B-7A45-F026-1306-A9ADE06D886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06"/>
          <a:stretch/>
        </p:blipFill>
        <p:spPr>
          <a:xfrm>
            <a:off x="0" y="0"/>
            <a:ext cx="4661067" cy="6858000"/>
          </a:xfrm>
          <a:prstGeom prst="rect">
            <a:avLst/>
          </a:prstGeom>
        </p:spPr>
      </p:pic>
    </p:spTree>
    <p:extLst>
      <p:ext uri="{BB962C8B-B14F-4D97-AF65-F5344CB8AC3E}">
        <p14:creationId xmlns:p14="http://schemas.microsoft.com/office/powerpoint/2010/main" val="1811375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404F0-C6D6-98DF-5397-EF0F68B0140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256" t="-150" r="58720" b="30269"/>
          <a:stretch/>
        </p:blipFill>
        <p:spPr>
          <a:xfrm>
            <a:off x="8972551" y="5081287"/>
            <a:ext cx="3219450" cy="1776714"/>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a:normAutofit/>
          </a:bodyPr>
          <a:lstStyle>
            <a:lvl1pPr marL="228600" indent="-228600">
              <a:lnSpc>
                <a:spcPct val="100000"/>
              </a:lnSpc>
              <a:spcBef>
                <a:spcPts val="0"/>
              </a:spcBef>
              <a:spcAft>
                <a:spcPts val="600"/>
              </a:spcAft>
              <a:buFont typeface="Arial" panose="020B0604020202020204" pitchFamily="34" charset="0"/>
              <a:buChar char="•"/>
              <a:defRPr sz="2000"/>
            </a:lvl1pPr>
            <a:lvl2pPr marL="685800" indent="-228600">
              <a:lnSpc>
                <a:spcPct val="100000"/>
              </a:lnSpc>
              <a:spcBef>
                <a:spcPts val="0"/>
              </a:spcBef>
              <a:spcAft>
                <a:spcPts val="600"/>
              </a:spcAft>
              <a:defRPr sz="2000"/>
            </a:lvl2pPr>
            <a:lvl3pPr marL="1143000" indent="-228600">
              <a:lnSpc>
                <a:spcPct val="100000"/>
              </a:lnSpc>
              <a:spcBef>
                <a:spcPts val="0"/>
              </a:spcBef>
              <a:spcAft>
                <a:spcPts val="600"/>
              </a:spcAft>
              <a:defRPr sz="2000"/>
            </a:lvl3pPr>
            <a:lvl4pPr marL="1600200" indent="-228600">
              <a:lnSpc>
                <a:spcPct val="100000"/>
              </a:lnSpc>
              <a:spcBef>
                <a:spcPts val="0"/>
              </a:spcBef>
              <a:spcAft>
                <a:spcPts val="600"/>
              </a:spcAft>
              <a:defRPr sz="2000"/>
            </a:lvl4pPr>
            <a:lvl5pPr marL="2057400" indent="-228600">
              <a:lnSpc>
                <a:spcPct val="100000"/>
              </a:lnSpc>
              <a:spcBef>
                <a:spcPts val="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a:normAutofit/>
          </a:bodyPr>
          <a:lstStyle>
            <a:lvl1pPr marL="0" indent="0">
              <a:lnSpc>
                <a:spcPct val="100000"/>
              </a:lnSpc>
              <a:spcBef>
                <a:spcPts val="1000"/>
              </a:spcBef>
              <a:spcAft>
                <a:spcPts val="600"/>
              </a:spcAft>
              <a:buFont typeface="+mj-lt"/>
              <a:buNone/>
              <a:defRPr sz="2000"/>
            </a:lvl1pPr>
            <a:lvl2pPr marL="228600" indent="-228600">
              <a:lnSpc>
                <a:spcPct val="100000"/>
              </a:lnSpc>
              <a:spcBef>
                <a:spcPts val="1000"/>
              </a:spcBef>
              <a:spcAft>
                <a:spcPts val="600"/>
              </a:spcAft>
              <a:buFont typeface="+mj-lt"/>
              <a:buNone/>
              <a:defRPr sz="2000"/>
            </a:lvl2pPr>
            <a:lvl3pPr marL="0" indent="0">
              <a:lnSpc>
                <a:spcPct val="100000"/>
              </a:lnSpc>
              <a:spcBef>
                <a:spcPts val="1000"/>
              </a:spcBef>
              <a:spcAft>
                <a:spcPts val="600"/>
              </a:spcAft>
              <a:buFont typeface="+mj-lt"/>
              <a:buNone/>
              <a:defRPr sz="2000"/>
            </a:lvl3pPr>
            <a:lvl4pPr marL="0" indent="0">
              <a:lnSpc>
                <a:spcPct val="100000"/>
              </a:lnSpc>
              <a:spcBef>
                <a:spcPts val="1000"/>
              </a:spcBef>
              <a:spcAft>
                <a:spcPts val="600"/>
              </a:spcAft>
              <a:buFont typeface="+mj-lt"/>
              <a:buNone/>
              <a:defRPr sz="2000"/>
            </a:lvl4pPr>
            <a:lvl5pPr marL="0" indent="0">
              <a:lnSpc>
                <a:spcPct val="100000"/>
              </a:lnSpc>
              <a:spcBef>
                <a:spcPts val="1000"/>
              </a:spcBef>
              <a:spcAft>
                <a:spcPts val="600"/>
              </a:spcAft>
              <a:buFont typeface="+mj-lt"/>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1470880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a:t>Click to add text</a:t>
            </a:r>
          </a:p>
          <a:p>
            <a:pPr lvl="1"/>
            <a:r>
              <a:rPr lang="en-US"/>
              <a:t>Second level</a:t>
            </a:r>
          </a:p>
          <a:p>
            <a:pPr lvl="2"/>
            <a:r>
              <a:rPr lang="en-US"/>
              <a:t>Third level</a:t>
            </a:r>
          </a:p>
          <a:p>
            <a:pPr lvl="3"/>
            <a:r>
              <a:rPr lang="en-US"/>
              <a:t>Fourth level</a:t>
            </a:r>
          </a:p>
        </p:txBody>
      </p:sp>
      <p:sp>
        <p:nvSpPr>
          <p:cNvPr id="11" name="Content Placeholder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vl4pPr>
              <a:spcBef>
                <a:spcPts val="0"/>
              </a:spcBef>
              <a:spcAft>
                <a:spcPts val="600"/>
              </a:spcAft>
              <a:defRPr sz="2000"/>
            </a:lvl4pPr>
            <a:lvl5pPr>
              <a:spcBef>
                <a:spcPts val="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38743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815B7-4DEA-0E4D-6E8B-EDAD6559AF21}"/>
              </a:ext>
              <a:ext uri="{C183D7F6-B498-43B3-948B-1728B52AA6E4}">
                <adec:decorative xmlns:adec="http://schemas.microsoft.com/office/drawing/2017/decorative"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D1046054-0FA9-558E-22C0-007C8D3DAFD0}"/>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367" t="32063" r="19367" b="20417"/>
          <a:stretch/>
        </p:blipFill>
        <p:spPr>
          <a:xfrm>
            <a:off x="4977245" y="0"/>
            <a:ext cx="7214755" cy="143907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a:t>Click to add text</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2179320" y="4094802"/>
            <a:ext cx="10027919" cy="2468880"/>
          </a:xfrm>
        </p:spPr>
        <p:txBody>
          <a:bodyPr>
            <a:normAutofit/>
          </a:bodyPr>
          <a:lstStyle>
            <a:lvl1pPr marL="0" indent="0" algn="ctr">
              <a:buNone/>
              <a:defRPr sz="2000"/>
            </a:lvl1pPr>
          </a:lstStyle>
          <a:p>
            <a:r>
              <a:rPr lang="en-US" dirty="0"/>
              <a:t>Click icon to add picture</a:t>
            </a:r>
          </a:p>
        </p:txBody>
      </p:sp>
    </p:spTree>
    <p:extLst>
      <p:ext uri="{BB962C8B-B14F-4D97-AF65-F5344CB8AC3E}">
        <p14:creationId xmlns:p14="http://schemas.microsoft.com/office/powerpoint/2010/main" val="3964764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162C4-EDD9-4389-A98B-B87ECEA2A816}" type="datetimeFigureOut">
              <a:rPr lang="en-US" dirty="0"/>
              <a:t>7/25/2025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150100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500"/>
              </a:spcBef>
              <a:spcAft>
                <a:spcPts val="600"/>
              </a:spcAft>
              <a:defRPr sz="2000"/>
            </a:lvl2pPr>
            <a:lvl3pPr marL="1143000" indent="-228600">
              <a:lnSpc>
                <a:spcPct val="100000"/>
              </a:lnSpc>
              <a:spcBef>
                <a:spcPts val="500"/>
              </a:spcBef>
              <a:spcAft>
                <a:spcPts val="600"/>
              </a:spcAft>
              <a:defRPr sz="2000"/>
            </a:lvl3pPr>
            <a:lvl4pPr marL="1600200" indent="-228600">
              <a:lnSpc>
                <a:spcPct val="100000"/>
              </a:lnSpc>
              <a:spcBef>
                <a:spcPts val="500"/>
              </a:spcBef>
              <a:spcAft>
                <a:spcPts val="600"/>
              </a:spcAft>
              <a:defRPr sz="2000"/>
            </a:lvl4pPr>
            <a:lvl5pPr marL="2057400" indent="-228600">
              <a:lnSpc>
                <a:spcPct val="100000"/>
              </a:lnSpc>
              <a:spcBef>
                <a:spcPts val="50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1799849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5F4A3D2-0CBC-CF43-C14A-141B19AE6711}"/>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3" t="-5525" r="24023" b="11733"/>
          <a:stretch/>
        </p:blipFill>
        <p:spPr>
          <a:xfrm>
            <a:off x="4478101" y="0"/>
            <a:ext cx="7713899" cy="685800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anchor="b">
            <a:normAutofit/>
          </a:bodyPr>
          <a:lstStyle>
            <a:lvl1pPr>
              <a:defRPr sz="4000" baseline="0"/>
            </a:lvl1pPr>
          </a:lstStyle>
          <a:p>
            <a:r>
              <a:rPr lang="en-US"/>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a:normAutofit/>
          </a:bodyPr>
          <a:lstStyle>
            <a:lvl1pPr marL="0" indent="0">
              <a:lnSpc>
                <a:spcPts val="2400"/>
              </a:lnSpc>
              <a:spcBef>
                <a:spcPts val="0"/>
              </a:spcBef>
              <a:spcAft>
                <a:spcPts val="1200"/>
              </a:spcAft>
              <a:buFont typeface="Arial" panose="020B0604020202020204" pitchFamily="34" charset="0"/>
              <a:buNone/>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a:t>Click to add text</a:t>
            </a:r>
          </a:p>
          <a:p>
            <a:pPr lvl="1"/>
            <a:r>
              <a:rPr lang="en-US"/>
              <a:t>Second level</a:t>
            </a:r>
          </a:p>
          <a:p>
            <a:pPr lvl="2"/>
            <a:r>
              <a:rPr lang="en-US"/>
              <a:t>Third level </a:t>
            </a:r>
          </a:p>
          <a:p>
            <a:pPr lvl="3"/>
            <a:r>
              <a:rPr lang="en-US"/>
              <a:t>Fourth level </a:t>
            </a:r>
          </a:p>
          <a:p>
            <a:pPr lvl="4"/>
            <a:r>
              <a:rPr lang="en-US"/>
              <a:t>Fifth level </a:t>
            </a:r>
          </a:p>
          <a:p>
            <a:pPr lvl="0"/>
            <a:endParaRPr lang="en-US"/>
          </a:p>
        </p:txBody>
      </p:sp>
    </p:spTree>
    <p:extLst>
      <p:ext uri="{BB962C8B-B14F-4D97-AF65-F5344CB8AC3E}">
        <p14:creationId xmlns:p14="http://schemas.microsoft.com/office/powerpoint/2010/main" val="885806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7/25/2025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8611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54B2F-12DE-47F5-8894-472B206D2E1E}" type="datetimeFigureOut">
              <a:rPr lang="en-US" dirty="0"/>
              <a:t>7/25/2025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93429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30E46F-7819-4ACF-B48B-48222C2ACC88}" type="datetimeFigureOut">
              <a:rPr lang="en-US" dirty="0"/>
              <a:t>7/25/2025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91063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dirty="0"/>
              <a:t>7/25/2025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451882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7/25/2025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9573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7/25/2025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98064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7/25/2025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1094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Eigth level</a:t>
            </a:r>
          </a:p>
          <a:p>
            <a:pPr lvl="8"/>
            <a:r>
              <a:rPr lang="en-US"/>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7/25/2025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0553819"/>
      </p:ext>
    </p:extLst>
  </p:cSld>
  <p:clrMap bg1="dk1" tx1="lt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 id="2147483992" r:id="rId17"/>
    <p:sldLayoutId id="2147483993" r:id="rId18"/>
    <p:sldLayoutId id="2147483994" r:id="rId19"/>
    <p:sldLayoutId id="2147483995" r:id="rId20"/>
    <p:sldLayoutId id="2147483996" r:id="rId2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0BCE3-7A85-71CE-E027-A8E454AF1454}"/>
              </a:ext>
            </a:extLst>
          </p:cNvPr>
          <p:cNvSpPr>
            <a:spLocks noGrp="1"/>
          </p:cNvSpPr>
          <p:nvPr>
            <p:ph type="ctrTitle"/>
          </p:nvPr>
        </p:nvSpPr>
        <p:spPr>
          <a:xfrm>
            <a:off x="5843016" y="219226"/>
            <a:ext cx="5221224" cy="2696910"/>
          </a:xfrm>
        </p:spPr>
        <p:txBody>
          <a:bodyPr>
            <a:normAutofit/>
          </a:bodyPr>
          <a:lstStyle/>
          <a:p>
            <a:r>
              <a:rPr lang="en-US" sz="3600" dirty="0">
                <a:solidFill>
                  <a:schemeClr val="bg1"/>
                </a:solidFill>
              </a:rPr>
              <a:t>Bridging the gaps: A data-driven approach to equitable service delivery</a:t>
            </a:r>
            <a:endParaRPr lang="en-US" sz="3600" dirty="0">
              <a:solidFill>
                <a:schemeClr val="bg1"/>
              </a:solidFill>
              <a:cs typeface="Arial"/>
            </a:endParaRPr>
          </a:p>
        </p:txBody>
      </p:sp>
      <p:sp>
        <p:nvSpPr>
          <p:cNvPr id="2" name="Title 2">
            <a:extLst>
              <a:ext uri="{FF2B5EF4-FFF2-40B4-BE49-F238E27FC236}">
                <a16:creationId xmlns:a16="http://schemas.microsoft.com/office/drawing/2014/main" id="{CEFD7EA9-628F-EA90-A383-980DE9B07D98}"/>
              </a:ext>
            </a:extLst>
          </p:cNvPr>
          <p:cNvSpPr txBox="1">
            <a:spLocks/>
          </p:cNvSpPr>
          <p:nvPr/>
        </p:nvSpPr>
        <p:spPr>
          <a:xfrm>
            <a:off x="6233933" y="3657197"/>
            <a:ext cx="5954468" cy="29988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cap="all" baseline="0">
                <a:solidFill>
                  <a:schemeClr val="tx1"/>
                </a:solidFill>
                <a:latin typeface="+mj-lt"/>
                <a:ea typeface="+mj-ea"/>
                <a:cs typeface="+mj-cs"/>
              </a:defRPr>
            </a:lvl1pPr>
          </a:lstStyle>
          <a:p>
            <a:r>
              <a:rPr lang="en-US" sz="1600" dirty="0">
                <a:solidFill>
                  <a:schemeClr val="bg1"/>
                </a:solidFill>
              </a:rPr>
              <a:t>BY:</a:t>
            </a:r>
            <a:endParaRPr lang="en-US" sz="1600" dirty="0">
              <a:solidFill>
                <a:schemeClr val="bg1"/>
              </a:solidFill>
              <a:cs typeface="Arial"/>
            </a:endParaRPr>
          </a:p>
          <a:p>
            <a:endParaRPr lang="en-US" sz="1400" dirty="0">
              <a:solidFill>
                <a:schemeClr val="bg1"/>
              </a:solidFill>
              <a:cs typeface="Arial"/>
            </a:endParaRPr>
          </a:p>
          <a:p>
            <a:r>
              <a:rPr lang="en-US" sz="1600" dirty="0">
                <a:solidFill>
                  <a:schemeClr val="bg1"/>
                </a:solidFill>
                <a:cs typeface="Arial"/>
              </a:rPr>
              <a:t>Sheila Hibbs</a:t>
            </a:r>
            <a:endParaRPr lang="en-US" sz="1600" b="0" dirty="0">
              <a:solidFill>
                <a:schemeClr val="bg1"/>
              </a:solidFill>
              <a:cs typeface="Arial"/>
            </a:endParaRPr>
          </a:p>
          <a:p>
            <a:r>
              <a:rPr lang="en-US" sz="1400" b="0" i="1" dirty="0">
                <a:solidFill>
                  <a:schemeClr val="bg1"/>
                </a:solidFill>
                <a:cs typeface="Arial"/>
              </a:rPr>
              <a:t>Administrator of OPERATIONS</a:t>
            </a:r>
            <a:endParaRPr lang="en-US" dirty="0">
              <a:solidFill>
                <a:schemeClr val="bg1"/>
              </a:solidFill>
            </a:endParaRPr>
          </a:p>
          <a:p>
            <a:endParaRPr lang="en-US" sz="1400" dirty="0">
              <a:solidFill>
                <a:schemeClr val="bg1"/>
              </a:solidFill>
              <a:cs typeface="Arial"/>
            </a:endParaRPr>
          </a:p>
          <a:p>
            <a:endParaRPr lang="en-US" sz="1600" dirty="0">
              <a:solidFill>
                <a:schemeClr val="bg1"/>
              </a:solidFill>
              <a:cs typeface="Arial"/>
            </a:endParaRPr>
          </a:p>
          <a:p>
            <a:r>
              <a:rPr lang="en-US" sz="1600" dirty="0">
                <a:solidFill>
                  <a:schemeClr val="bg1"/>
                </a:solidFill>
              </a:rPr>
              <a:t>Warwick Barlow </a:t>
            </a:r>
            <a:endParaRPr lang="en-US" sz="1600" dirty="0">
              <a:solidFill>
                <a:schemeClr val="bg1"/>
              </a:solidFill>
              <a:cs typeface="Arial"/>
            </a:endParaRPr>
          </a:p>
          <a:p>
            <a:r>
              <a:rPr lang="en-US" sz="1400" b="0" i="1" dirty="0">
                <a:solidFill>
                  <a:schemeClr val="bg1"/>
                </a:solidFill>
              </a:rPr>
              <a:t>Sr. Manager of Analytics and ehr operations</a:t>
            </a:r>
            <a:endParaRPr lang="en-US" sz="1400" b="0" i="1" dirty="0">
              <a:solidFill>
                <a:schemeClr val="bg1"/>
              </a:solidFill>
              <a:cs typeface="Arial"/>
            </a:endParaRPr>
          </a:p>
          <a:p>
            <a:endParaRPr lang="en-US" sz="1400" i="1" dirty="0">
              <a:solidFill>
                <a:schemeClr val="bg1"/>
              </a:solidFill>
              <a:cs typeface="Arial"/>
            </a:endParaRPr>
          </a:p>
          <a:p>
            <a:r>
              <a:rPr lang="en-US" sz="1600" dirty="0">
                <a:solidFill>
                  <a:schemeClr val="bg1"/>
                </a:solidFill>
              </a:rPr>
              <a:t>Cheryl Nebedum</a:t>
            </a:r>
            <a:endParaRPr lang="en-US" sz="1600" dirty="0">
              <a:solidFill>
                <a:schemeClr val="bg1"/>
              </a:solidFill>
              <a:cs typeface="Arial"/>
            </a:endParaRPr>
          </a:p>
          <a:p>
            <a:r>
              <a:rPr lang="en-US" sz="1400" b="0" i="1" dirty="0">
                <a:solidFill>
                  <a:schemeClr val="bg1"/>
                </a:solidFill>
              </a:rPr>
              <a:t>Community outreach and network engagement manager</a:t>
            </a:r>
            <a:endParaRPr lang="en-US" sz="1400" b="0" i="1" dirty="0">
              <a:solidFill>
                <a:schemeClr val="bg1"/>
              </a:solidFill>
              <a:cs typeface="Arial"/>
            </a:endParaRPr>
          </a:p>
          <a:p>
            <a:endParaRPr lang="en-US" sz="1400" i="1" dirty="0">
              <a:solidFill>
                <a:schemeClr val="bg1"/>
              </a:solidFill>
              <a:cs typeface="Arial"/>
            </a:endParaRPr>
          </a:p>
          <a:p>
            <a:endParaRPr lang="en-US" sz="1400" dirty="0">
              <a:solidFill>
                <a:schemeClr val="bg1"/>
              </a:solidFill>
              <a:cs typeface="Arial"/>
            </a:endParaRPr>
          </a:p>
        </p:txBody>
      </p:sp>
    </p:spTree>
    <p:extLst>
      <p:ext uri="{BB962C8B-B14F-4D97-AF65-F5344CB8AC3E}">
        <p14:creationId xmlns:p14="http://schemas.microsoft.com/office/powerpoint/2010/main" val="954410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DE1DC"/>
        </a:solidFill>
        <a:effectLst/>
      </p:bgPr>
    </p:bg>
    <p:spTree>
      <p:nvGrpSpPr>
        <p:cNvPr id="1" name="">
          <a:extLst>
            <a:ext uri="{FF2B5EF4-FFF2-40B4-BE49-F238E27FC236}">
              <a16:creationId xmlns:a16="http://schemas.microsoft.com/office/drawing/2014/main" id="{D1F60388-DE48-573B-6470-7A6441D447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B265AB-F806-C6B7-2396-F2BD57B6C9F4}"/>
              </a:ext>
            </a:extLst>
          </p:cNvPr>
          <p:cNvSpPr>
            <a:spLocks noGrp="1"/>
          </p:cNvSpPr>
          <p:nvPr>
            <p:ph type="ctrTitle"/>
          </p:nvPr>
        </p:nvSpPr>
        <p:spPr>
          <a:xfrm>
            <a:off x="5397318" y="319868"/>
            <a:ext cx="6357035" cy="2193701"/>
          </a:xfrm>
        </p:spPr>
        <p:txBody>
          <a:bodyPr>
            <a:normAutofit/>
          </a:bodyPr>
          <a:lstStyle/>
          <a:p>
            <a:r>
              <a:rPr lang="en-US" sz="3600" dirty="0">
                <a:solidFill>
                  <a:schemeClr val="bg1"/>
                </a:solidFill>
              </a:rPr>
              <a:t>WHO's being reached – and who’s being missed – in 49007</a:t>
            </a:r>
          </a:p>
        </p:txBody>
      </p:sp>
    </p:spTree>
    <p:extLst>
      <p:ext uri="{BB962C8B-B14F-4D97-AF65-F5344CB8AC3E}">
        <p14:creationId xmlns:p14="http://schemas.microsoft.com/office/powerpoint/2010/main" val="1908554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CFD0DB06-B3AF-57F9-3EEB-82A7597FF3B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DEECA2D-C108-EC4A-CC1D-C9D5B61C0F92}"/>
              </a:ext>
            </a:extLst>
          </p:cNvPr>
          <p:cNvPicPr>
            <a:picLocks noChangeAspect="1"/>
          </p:cNvPicPr>
          <p:nvPr/>
        </p:nvPicPr>
        <p:blipFill>
          <a:blip r:embed="rId2"/>
          <a:stretch>
            <a:fillRect/>
          </a:stretch>
        </p:blipFill>
        <p:spPr>
          <a:xfrm>
            <a:off x="189428" y="43131"/>
            <a:ext cx="5065702" cy="6772839"/>
          </a:xfrm>
          <a:prstGeom prst="rect">
            <a:avLst/>
          </a:prstGeom>
        </p:spPr>
      </p:pic>
      <p:sp>
        <p:nvSpPr>
          <p:cNvPr id="14" name="Text Placeholder 3">
            <a:extLst>
              <a:ext uri="{FF2B5EF4-FFF2-40B4-BE49-F238E27FC236}">
                <a16:creationId xmlns:a16="http://schemas.microsoft.com/office/drawing/2014/main" id="{A99DAB09-4C44-C815-6751-56DFDE7DE022}"/>
              </a:ext>
            </a:extLst>
          </p:cNvPr>
          <p:cNvSpPr>
            <a:spLocks noGrp="1"/>
          </p:cNvSpPr>
          <p:nvPr>
            <p:ph type="body" sz="quarter" idx="11"/>
          </p:nvPr>
        </p:nvSpPr>
        <p:spPr>
          <a:xfrm>
            <a:off x="5260326" y="804094"/>
            <a:ext cx="6928049" cy="5997721"/>
          </a:xfrm>
          <a:solidFill>
            <a:schemeClr val="accent4">
              <a:lumMod val="40000"/>
              <a:lumOff val="60000"/>
            </a:schemeClr>
          </a:solidFill>
        </p:spPr>
        <p:txBody>
          <a:bodyPr vert="horz" lIns="91440" tIns="45720" rIns="91440" bIns="45720" rtlCol="0" anchor="t">
            <a:noAutofit/>
          </a:bodyPr>
          <a:lstStyle/>
          <a:p>
            <a:pPr marL="182880" algn="ctr"/>
            <a:r>
              <a:rPr lang="en-US" sz="1800" b="1" dirty="0">
                <a:solidFill>
                  <a:schemeClr val="bg1"/>
                </a:solidFill>
              </a:rPr>
              <a:t>What This Means:</a:t>
            </a:r>
            <a:endParaRPr lang="en-US" sz="1800" b="1" dirty="0">
              <a:solidFill>
                <a:schemeClr val="bg1"/>
              </a:solidFill>
              <a:cs typeface="Arial"/>
            </a:endParaRPr>
          </a:p>
          <a:p>
            <a:pPr marL="468630" indent="-285750">
              <a:buFont typeface="Wingdings" panose="05000000000000000000" pitchFamily="2" charset="2"/>
              <a:buChar char="§"/>
            </a:pPr>
            <a:r>
              <a:rPr lang="en-US" sz="1800" b="1" dirty="0">
                <a:solidFill>
                  <a:schemeClr val="bg1"/>
                </a:solidFill>
              </a:rPr>
              <a:t>This chart looks at how ISK is serving African American residents in ZIP code 49007 which includes the  Northside and other surrounding neighborhoods.</a:t>
            </a:r>
            <a:endParaRPr lang="en-US" sz="1800" b="1" dirty="0">
              <a:solidFill>
                <a:schemeClr val="bg1"/>
              </a:solidFill>
              <a:cs typeface="Arial"/>
            </a:endParaRPr>
          </a:p>
          <a:p>
            <a:pPr marL="468630" indent="-285750">
              <a:buFont typeface="Wingdings" panose="05000000000000000000" pitchFamily="2" charset="2"/>
              <a:buChar char="§"/>
            </a:pPr>
            <a:r>
              <a:rPr lang="en-US" sz="1800" b="1" dirty="0">
                <a:solidFill>
                  <a:schemeClr val="bg1"/>
                </a:solidFill>
              </a:rPr>
              <a:t>The blue bar shows that 46% of the total population in 49007 identifies as Black or African American.</a:t>
            </a:r>
            <a:endParaRPr lang="en-US" sz="1800" b="1" dirty="0">
              <a:solidFill>
                <a:schemeClr val="bg1"/>
              </a:solidFill>
              <a:cs typeface="Arial"/>
            </a:endParaRPr>
          </a:p>
          <a:p>
            <a:pPr marL="468630" indent="-285750">
              <a:buFont typeface="Wingdings" panose="05000000000000000000" pitchFamily="2" charset="2"/>
              <a:buChar char="§"/>
            </a:pPr>
            <a:r>
              <a:rPr lang="en-US" sz="1800" b="1" dirty="0">
                <a:solidFill>
                  <a:schemeClr val="bg1"/>
                </a:solidFill>
              </a:rPr>
              <a:t>The orange bar shows that 45.14% of those served by ISK in that ZIP also identify as Black or African American.</a:t>
            </a:r>
            <a:endParaRPr lang="en-US" sz="1800" b="1" dirty="0">
              <a:solidFill>
                <a:schemeClr val="bg1"/>
              </a:solidFill>
              <a:cs typeface="Arial"/>
            </a:endParaRPr>
          </a:p>
          <a:p>
            <a:pPr marL="468630" indent="-285750">
              <a:buFont typeface="Wingdings" panose="05000000000000000000" pitchFamily="2" charset="2"/>
              <a:buChar char="§"/>
            </a:pPr>
            <a:r>
              <a:rPr lang="en-US" sz="1800" b="1" dirty="0">
                <a:solidFill>
                  <a:schemeClr val="bg1"/>
                </a:solidFill>
              </a:rPr>
              <a:t>The small difference between these bars — a penetration gap of just 0.86% — means we are very closely matching the makeup of the community.</a:t>
            </a:r>
            <a:endParaRPr lang="en-US" sz="1800" b="1" dirty="0">
              <a:solidFill>
                <a:schemeClr val="bg1"/>
              </a:solidFill>
              <a:cs typeface="Arial"/>
            </a:endParaRPr>
          </a:p>
          <a:p>
            <a:pPr marL="468630" indent="-285750">
              <a:buFont typeface="Wingdings" panose="05000000000000000000" pitchFamily="2" charset="2"/>
              <a:buChar char="§"/>
            </a:pPr>
            <a:r>
              <a:rPr lang="en-US" sz="1800" b="1" dirty="0">
                <a:solidFill>
                  <a:schemeClr val="bg1"/>
                </a:solidFill>
              </a:rPr>
              <a:t>While a large gap would suggest a group is being underserved, a gap this small shows that we are effectively reaching the African American population in this area.</a:t>
            </a:r>
            <a:endParaRPr lang="en-US" sz="1800" b="1" dirty="0">
              <a:solidFill>
                <a:schemeClr val="bg1"/>
              </a:solidFill>
              <a:cs typeface="Arial"/>
            </a:endParaRPr>
          </a:p>
        </p:txBody>
      </p:sp>
      <p:sp>
        <p:nvSpPr>
          <p:cNvPr id="16" name="Title 2">
            <a:extLst>
              <a:ext uri="{FF2B5EF4-FFF2-40B4-BE49-F238E27FC236}">
                <a16:creationId xmlns:a16="http://schemas.microsoft.com/office/drawing/2014/main" id="{8C6659D5-8BAC-4030-1691-47C7F158D2B9}"/>
              </a:ext>
            </a:extLst>
          </p:cNvPr>
          <p:cNvSpPr txBox="1">
            <a:spLocks/>
          </p:cNvSpPr>
          <p:nvPr/>
        </p:nvSpPr>
        <p:spPr>
          <a:xfrm>
            <a:off x="5552141" y="79813"/>
            <a:ext cx="6363485" cy="7270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cap="all" baseline="0">
                <a:solidFill>
                  <a:schemeClr val="tx1"/>
                </a:solidFill>
                <a:latin typeface="+mj-lt"/>
                <a:ea typeface="+mj-ea"/>
                <a:cs typeface="+mj-cs"/>
              </a:defRPr>
            </a:lvl1pPr>
          </a:lstStyle>
          <a:p>
            <a:r>
              <a:rPr lang="en-US" sz="1600" dirty="0">
                <a:solidFill>
                  <a:schemeClr val="bg1"/>
                </a:solidFill>
              </a:rPr>
              <a:t>49007 – African American population vs. ISK Service Representation </a:t>
            </a:r>
            <a:endParaRPr lang="en-US" sz="3600" dirty="0">
              <a:solidFill>
                <a:schemeClr val="bg1"/>
              </a:solidFill>
            </a:endParaRPr>
          </a:p>
        </p:txBody>
      </p:sp>
    </p:spTree>
    <p:extLst>
      <p:ext uri="{BB962C8B-B14F-4D97-AF65-F5344CB8AC3E}">
        <p14:creationId xmlns:p14="http://schemas.microsoft.com/office/powerpoint/2010/main" val="3974260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DAD3"/>
        </a:solidFill>
        <a:effectLst/>
      </p:bgPr>
    </p:bg>
    <p:spTree>
      <p:nvGrpSpPr>
        <p:cNvPr id="1" name="">
          <a:extLst>
            <a:ext uri="{FF2B5EF4-FFF2-40B4-BE49-F238E27FC236}">
              <a16:creationId xmlns:a16="http://schemas.microsoft.com/office/drawing/2014/main" id="{91F67951-75E6-DE96-1170-7CB5B8FFD55A}"/>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A1AD6D57-F400-7B09-CE85-5F880BE4729C}"/>
              </a:ext>
            </a:extLst>
          </p:cNvPr>
          <p:cNvSpPr>
            <a:spLocks noGrp="1"/>
          </p:cNvSpPr>
          <p:nvPr>
            <p:ph type="body" sz="quarter" idx="11"/>
          </p:nvPr>
        </p:nvSpPr>
        <p:spPr>
          <a:xfrm>
            <a:off x="5800716" y="828947"/>
            <a:ext cx="6393013" cy="5734156"/>
          </a:xfrm>
        </p:spPr>
        <p:txBody>
          <a:bodyPr vert="horz" lIns="91440" tIns="45720" rIns="91440" bIns="45720" rtlCol="0" anchor="t">
            <a:noAutofit/>
          </a:bodyPr>
          <a:lstStyle/>
          <a:p>
            <a:pPr marL="468630" indent="-285750" algn="ctr">
              <a:buFont typeface="Wingdings" panose="05000000000000000000" pitchFamily="2" charset="2"/>
              <a:buChar char="§"/>
            </a:pPr>
            <a:r>
              <a:rPr lang="en-US" sz="1600" b="1" dirty="0">
                <a:solidFill>
                  <a:schemeClr val="bg1"/>
                </a:solidFill>
              </a:rPr>
              <a:t>What This Means:</a:t>
            </a:r>
            <a:endParaRPr lang="en-US" sz="1600" b="1" dirty="0">
              <a:solidFill>
                <a:schemeClr val="bg1"/>
              </a:solidFill>
              <a:cs typeface="Arial"/>
            </a:endParaRPr>
          </a:p>
          <a:p>
            <a:pPr marL="468630" indent="-285750">
              <a:lnSpc>
                <a:spcPct val="100000"/>
              </a:lnSpc>
              <a:buFont typeface="Wingdings" panose="05000000000000000000" pitchFamily="2" charset="2"/>
              <a:buChar char="§"/>
            </a:pPr>
            <a:r>
              <a:rPr lang="en-US" sz="1400" b="1" dirty="0">
                <a:solidFill>
                  <a:schemeClr val="bg1"/>
                </a:solidFill>
              </a:rPr>
              <a:t>This chart looks at how ISK is serving White residents in ZIP code 49007 (Kalamazoo – Northside).</a:t>
            </a:r>
            <a:endParaRPr lang="en-US" sz="1400" b="1" dirty="0">
              <a:solidFill>
                <a:schemeClr val="bg1"/>
              </a:solidFill>
              <a:cs typeface="Arial"/>
            </a:endParaRPr>
          </a:p>
          <a:p>
            <a:pPr marL="468630" indent="-285750">
              <a:lnSpc>
                <a:spcPct val="100000"/>
              </a:lnSpc>
              <a:buFont typeface="Wingdings" panose="05000000000000000000" pitchFamily="2" charset="2"/>
              <a:buChar char="§"/>
            </a:pPr>
            <a:r>
              <a:rPr lang="en-US" sz="1400" b="1" dirty="0">
                <a:solidFill>
                  <a:schemeClr val="bg1"/>
                </a:solidFill>
              </a:rPr>
              <a:t>The blue bar shows that 45.3% of this ZIP code’s total population identifies as White.</a:t>
            </a:r>
            <a:endParaRPr lang="en-US" sz="1400" b="1" dirty="0">
              <a:solidFill>
                <a:schemeClr val="bg1"/>
              </a:solidFill>
              <a:cs typeface="Arial"/>
            </a:endParaRPr>
          </a:p>
          <a:p>
            <a:pPr marL="468630" indent="-285750">
              <a:lnSpc>
                <a:spcPct val="100000"/>
              </a:lnSpc>
              <a:buFont typeface="Wingdings" panose="05000000000000000000" pitchFamily="2" charset="2"/>
              <a:buChar char="§"/>
            </a:pPr>
            <a:r>
              <a:rPr lang="en-US" sz="1400" b="1" dirty="0">
                <a:solidFill>
                  <a:schemeClr val="bg1"/>
                </a:solidFill>
              </a:rPr>
              <a:t>The orange bar shows that 49.53% of people receiving CMH services in this area are White.</a:t>
            </a:r>
            <a:endParaRPr lang="en-US" sz="1400" b="1" dirty="0">
              <a:solidFill>
                <a:schemeClr val="bg1"/>
              </a:solidFill>
              <a:cs typeface="Arial"/>
            </a:endParaRPr>
          </a:p>
          <a:p>
            <a:pPr marL="468630" indent="-285750">
              <a:lnSpc>
                <a:spcPct val="100000"/>
              </a:lnSpc>
              <a:buFont typeface="Wingdings" panose="05000000000000000000" pitchFamily="2" charset="2"/>
              <a:buChar char="§"/>
            </a:pPr>
            <a:r>
              <a:rPr lang="en-US" sz="1400" b="1" dirty="0">
                <a:solidFill>
                  <a:schemeClr val="bg1"/>
                </a:solidFill>
              </a:rPr>
              <a:t>This creates a penetration gap of +4.2%, meaning White residents are slightly overrepresented in CMH services compared to their share of the local population.</a:t>
            </a:r>
            <a:endParaRPr lang="en-US" sz="1400" b="1" dirty="0">
              <a:solidFill>
                <a:schemeClr val="bg1"/>
              </a:solidFill>
              <a:cs typeface="Arial"/>
            </a:endParaRPr>
          </a:p>
          <a:p>
            <a:pPr marL="468630" indent="-285750">
              <a:lnSpc>
                <a:spcPct val="100000"/>
              </a:lnSpc>
              <a:buFont typeface="Wingdings" panose="05000000000000000000" pitchFamily="2" charset="2"/>
              <a:buChar char="§"/>
            </a:pPr>
            <a:r>
              <a:rPr lang="en-US" sz="1400" b="1" dirty="0">
                <a:solidFill>
                  <a:schemeClr val="bg1"/>
                </a:solidFill>
              </a:rPr>
              <a:t>This may suggest:</a:t>
            </a:r>
            <a:endParaRPr lang="en-US" sz="1400" b="1" dirty="0">
              <a:solidFill>
                <a:schemeClr val="bg1"/>
              </a:solidFill>
              <a:cs typeface="Arial"/>
            </a:endParaRPr>
          </a:p>
          <a:p>
            <a:pPr marL="640080" lvl="1">
              <a:lnSpc>
                <a:spcPct val="100000"/>
              </a:lnSpc>
            </a:pPr>
            <a:r>
              <a:rPr lang="en-US" sz="1400" b="1" dirty="0">
                <a:solidFill>
                  <a:schemeClr val="bg1"/>
                </a:solidFill>
              </a:rPr>
              <a:t>Greater outreach or referral access for White residents</a:t>
            </a:r>
            <a:endParaRPr lang="en-US" sz="1400" b="1" dirty="0">
              <a:solidFill>
                <a:schemeClr val="bg1"/>
              </a:solidFill>
              <a:cs typeface="Arial"/>
            </a:endParaRPr>
          </a:p>
          <a:p>
            <a:pPr marL="640080" lvl="1">
              <a:lnSpc>
                <a:spcPct val="100000"/>
              </a:lnSpc>
            </a:pPr>
            <a:r>
              <a:rPr lang="en-US" sz="1400" b="1" dirty="0">
                <a:solidFill>
                  <a:schemeClr val="bg1"/>
                </a:solidFill>
              </a:rPr>
              <a:t>Fewer barriers to getting services</a:t>
            </a:r>
            <a:endParaRPr lang="en-US" sz="1400" b="1" dirty="0">
              <a:solidFill>
                <a:schemeClr val="bg1"/>
              </a:solidFill>
              <a:cs typeface="Arial"/>
            </a:endParaRPr>
          </a:p>
          <a:p>
            <a:pPr marL="640080" lvl="1">
              <a:lnSpc>
                <a:spcPct val="100000"/>
              </a:lnSpc>
            </a:pPr>
            <a:r>
              <a:rPr lang="en-US" sz="1400" b="1" dirty="0">
                <a:solidFill>
                  <a:schemeClr val="bg1"/>
                </a:solidFill>
              </a:rPr>
              <a:t>Or different service needs compared to other groups in the area</a:t>
            </a:r>
            <a:endParaRPr lang="en-US" sz="1400" b="1" dirty="0">
              <a:solidFill>
                <a:schemeClr val="bg1"/>
              </a:solidFill>
              <a:cs typeface="Arial"/>
            </a:endParaRPr>
          </a:p>
          <a:p>
            <a:pPr marL="468630" indent="-285750">
              <a:lnSpc>
                <a:spcPct val="100000"/>
              </a:lnSpc>
              <a:buFont typeface="Wingdings" panose="05000000000000000000" pitchFamily="2" charset="2"/>
              <a:buChar char="§"/>
            </a:pPr>
            <a:r>
              <a:rPr lang="en-US" sz="1400" b="1" dirty="0">
                <a:solidFill>
                  <a:schemeClr val="bg1"/>
                </a:solidFill>
              </a:rPr>
              <a:t>A gap like this isn’t necessarily positive or negative — but it helps us identify where outreach and access patterns might differ across communities.</a:t>
            </a:r>
            <a:endParaRPr lang="en-US" sz="1400" b="1" dirty="0">
              <a:solidFill>
                <a:schemeClr val="bg1"/>
              </a:solidFill>
              <a:cs typeface="Arial" panose="020B0604020202020204"/>
            </a:endParaRPr>
          </a:p>
        </p:txBody>
      </p:sp>
      <p:sp>
        <p:nvSpPr>
          <p:cNvPr id="16" name="Title 2">
            <a:extLst>
              <a:ext uri="{FF2B5EF4-FFF2-40B4-BE49-F238E27FC236}">
                <a16:creationId xmlns:a16="http://schemas.microsoft.com/office/drawing/2014/main" id="{37FADDAA-3C9D-E165-9F81-1DECB0BAF90F}"/>
              </a:ext>
            </a:extLst>
          </p:cNvPr>
          <p:cNvSpPr txBox="1">
            <a:spLocks/>
          </p:cNvSpPr>
          <p:nvPr/>
        </p:nvSpPr>
        <p:spPr>
          <a:xfrm>
            <a:off x="6096000" y="151422"/>
            <a:ext cx="5874656" cy="677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cap="all" baseline="0">
                <a:solidFill>
                  <a:schemeClr val="tx1"/>
                </a:solidFill>
                <a:latin typeface="+mj-lt"/>
                <a:ea typeface="+mj-ea"/>
                <a:cs typeface="+mj-cs"/>
              </a:defRPr>
            </a:lvl1pPr>
          </a:lstStyle>
          <a:p>
            <a:r>
              <a:rPr lang="en-US" sz="1600" dirty="0">
                <a:solidFill>
                  <a:schemeClr val="bg1"/>
                </a:solidFill>
              </a:rPr>
              <a:t>49007 – white population vs. ISK Service Representation </a:t>
            </a:r>
            <a:endParaRPr lang="en-US" sz="3600" dirty="0">
              <a:solidFill>
                <a:schemeClr val="bg1"/>
              </a:solidFill>
              <a:cs typeface="Arial"/>
            </a:endParaRPr>
          </a:p>
        </p:txBody>
      </p:sp>
      <p:pic>
        <p:nvPicPr>
          <p:cNvPr id="3" name="Picture 2">
            <a:extLst>
              <a:ext uri="{FF2B5EF4-FFF2-40B4-BE49-F238E27FC236}">
                <a16:creationId xmlns:a16="http://schemas.microsoft.com/office/drawing/2014/main" id="{B099CC60-5E98-15E9-4C0B-13AF1840586B}"/>
              </a:ext>
            </a:extLst>
          </p:cNvPr>
          <p:cNvPicPr>
            <a:picLocks noChangeAspect="1"/>
          </p:cNvPicPr>
          <p:nvPr/>
        </p:nvPicPr>
        <p:blipFill>
          <a:blip r:embed="rId2"/>
          <a:stretch>
            <a:fillRect/>
          </a:stretch>
        </p:blipFill>
        <p:spPr>
          <a:xfrm>
            <a:off x="-58" y="37792"/>
            <a:ext cx="5582335" cy="6786590"/>
          </a:xfrm>
          <a:prstGeom prst="rect">
            <a:avLst/>
          </a:prstGeom>
        </p:spPr>
      </p:pic>
    </p:spTree>
    <p:extLst>
      <p:ext uri="{BB962C8B-B14F-4D97-AF65-F5344CB8AC3E}">
        <p14:creationId xmlns:p14="http://schemas.microsoft.com/office/powerpoint/2010/main" val="430550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64AC0313-D6B2-E02C-7D41-823C74A7E6A6}"/>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D61E1C3A-2B57-47C1-B2E6-69B2173E4197}"/>
              </a:ext>
            </a:extLst>
          </p:cNvPr>
          <p:cNvSpPr>
            <a:spLocks noGrp="1"/>
          </p:cNvSpPr>
          <p:nvPr>
            <p:ph type="body" sz="quarter" idx="11"/>
          </p:nvPr>
        </p:nvSpPr>
        <p:spPr>
          <a:xfrm>
            <a:off x="5872602" y="1014883"/>
            <a:ext cx="6290049" cy="5547798"/>
          </a:xfrm>
        </p:spPr>
        <p:txBody>
          <a:bodyPr vert="horz" lIns="91440" tIns="45720" rIns="91440" bIns="45720" rtlCol="0" anchor="t">
            <a:noAutofit/>
          </a:bodyPr>
          <a:lstStyle/>
          <a:p>
            <a:pPr algn="ctr">
              <a:buNone/>
            </a:pPr>
            <a:r>
              <a:rPr lang="en-US" sz="1600" b="1" dirty="0">
                <a:solidFill>
                  <a:schemeClr val="bg1"/>
                </a:solidFill>
              </a:rPr>
              <a:t>What This Means:</a:t>
            </a:r>
            <a:endParaRPr lang="en-US" sz="1600" b="1" dirty="0">
              <a:solidFill>
                <a:schemeClr val="bg1"/>
              </a:solidFill>
              <a:cs typeface="Arial"/>
            </a:endParaRPr>
          </a:p>
          <a:p>
            <a:pPr>
              <a:buNone/>
            </a:pPr>
            <a:r>
              <a:rPr lang="en-US" sz="1600" b="1" dirty="0">
                <a:solidFill>
                  <a:schemeClr val="bg1"/>
                </a:solidFill>
              </a:rPr>
              <a:t>This chart looks at how ISK is serving American Indian (non-Alaskan) residents in ZIP code 49007 (Kalamazoo – Northside).</a:t>
            </a:r>
            <a:endParaRPr lang="en-US" sz="1600" b="1" dirty="0">
              <a:solidFill>
                <a:schemeClr val="bg1"/>
              </a:solidFill>
              <a:cs typeface="Arial"/>
            </a:endParaRPr>
          </a:p>
          <a:p>
            <a:pPr>
              <a:buFont typeface="Arial" panose="020B0604020202020204" pitchFamily="34" charset="0"/>
              <a:buChar char="•"/>
            </a:pPr>
            <a:r>
              <a:rPr lang="en-US" sz="1600" b="1" dirty="0">
                <a:solidFill>
                  <a:schemeClr val="bg1"/>
                </a:solidFill>
              </a:rPr>
              <a:t>The blue bar shows that 0.50% of this ZIP code’s total population identifies as American Indian.</a:t>
            </a:r>
            <a:endParaRPr lang="en-US" sz="1600" b="1" dirty="0">
              <a:solidFill>
                <a:schemeClr val="bg1"/>
              </a:solidFill>
              <a:cs typeface="Arial"/>
            </a:endParaRPr>
          </a:p>
          <a:p>
            <a:pPr>
              <a:buFont typeface="Arial" panose="020B0604020202020204" pitchFamily="34" charset="0"/>
              <a:buChar char="•"/>
            </a:pPr>
            <a:r>
              <a:rPr lang="en-US" sz="1600" b="1" dirty="0">
                <a:solidFill>
                  <a:schemeClr val="bg1"/>
                </a:solidFill>
              </a:rPr>
              <a:t>The orange bar shows that 0.95% of people receiving CMH services in this area are American Indian.</a:t>
            </a:r>
            <a:endParaRPr lang="en-US" sz="1600" b="1" dirty="0">
              <a:solidFill>
                <a:schemeClr val="bg1"/>
              </a:solidFill>
              <a:cs typeface="Arial"/>
            </a:endParaRPr>
          </a:p>
          <a:p>
            <a:pPr>
              <a:buNone/>
            </a:pPr>
            <a:r>
              <a:rPr lang="en-US" sz="1600" b="1" dirty="0">
                <a:solidFill>
                  <a:schemeClr val="bg1"/>
                </a:solidFill>
              </a:rPr>
              <a:t>This creates a penetration gap of +0.45%, meaning this group is utilizing CMH services at nearly twice their representation in the community.</a:t>
            </a:r>
            <a:endParaRPr lang="en-US" sz="1600" b="1" dirty="0">
              <a:solidFill>
                <a:schemeClr val="bg1"/>
              </a:solidFill>
              <a:cs typeface="Arial"/>
            </a:endParaRPr>
          </a:p>
          <a:p>
            <a:pPr>
              <a:buNone/>
            </a:pPr>
            <a:r>
              <a:rPr lang="en-US" sz="1600" b="1" dirty="0">
                <a:solidFill>
                  <a:schemeClr val="bg1"/>
                </a:solidFill>
              </a:rPr>
              <a:t>Because the population size is small, even a small increase in service use can cause a noticeable percentage change. </a:t>
            </a:r>
            <a:endParaRPr lang="en-US" sz="1600" b="1" dirty="0">
              <a:solidFill>
                <a:schemeClr val="bg1"/>
              </a:solidFill>
              <a:cs typeface="Arial"/>
            </a:endParaRPr>
          </a:p>
        </p:txBody>
      </p:sp>
      <p:sp>
        <p:nvSpPr>
          <p:cNvPr id="16" name="Title 2">
            <a:extLst>
              <a:ext uri="{FF2B5EF4-FFF2-40B4-BE49-F238E27FC236}">
                <a16:creationId xmlns:a16="http://schemas.microsoft.com/office/drawing/2014/main" id="{F8ACBB1B-C19B-0B78-CBFC-9C115ABCB792}"/>
              </a:ext>
            </a:extLst>
          </p:cNvPr>
          <p:cNvSpPr txBox="1">
            <a:spLocks/>
          </p:cNvSpPr>
          <p:nvPr/>
        </p:nvSpPr>
        <p:spPr>
          <a:xfrm>
            <a:off x="6096000" y="165799"/>
            <a:ext cx="5894319" cy="6628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cap="all" baseline="0">
                <a:solidFill>
                  <a:schemeClr val="tx1"/>
                </a:solidFill>
                <a:latin typeface="+mj-lt"/>
                <a:ea typeface="+mj-ea"/>
                <a:cs typeface="+mj-cs"/>
              </a:defRPr>
            </a:lvl1pPr>
          </a:lstStyle>
          <a:p>
            <a:r>
              <a:rPr lang="en-US" sz="1600" dirty="0">
                <a:solidFill>
                  <a:schemeClr val="bg1"/>
                </a:solidFill>
              </a:rPr>
              <a:t>49007 – American Indian (non-Alaskan) population vs. ISK Service Representation</a:t>
            </a:r>
            <a:r>
              <a:rPr lang="en-US" sz="1600" dirty="0"/>
              <a:t> </a:t>
            </a:r>
            <a:endParaRPr lang="en-US" sz="3600" dirty="0"/>
          </a:p>
        </p:txBody>
      </p:sp>
      <p:pic>
        <p:nvPicPr>
          <p:cNvPr id="4" name="Picture 3">
            <a:extLst>
              <a:ext uri="{FF2B5EF4-FFF2-40B4-BE49-F238E27FC236}">
                <a16:creationId xmlns:a16="http://schemas.microsoft.com/office/drawing/2014/main" id="{D08A4331-2B59-089A-72EA-7EA2C0233800}"/>
              </a:ext>
            </a:extLst>
          </p:cNvPr>
          <p:cNvPicPr>
            <a:picLocks noChangeAspect="1"/>
          </p:cNvPicPr>
          <p:nvPr/>
        </p:nvPicPr>
        <p:blipFill>
          <a:blip r:embed="rId3"/>
          <a:stretch>
            <a:fillRect/>
          </a:stretch>
        </p:blipFill>
        <p:spPr>
          <a:xfrm>
            <a:off x="180987" y="-1"/>
            <a:ext cx="5505198" cy="6858001"/>
          </a:xfrm>
          <a:prstGeom prst="rect">
            <a:avLst/>
          </a:prstGeom>
        </p:spPr>
      </p:pic>
    </p:spTree>
    <p:extLst>
      <p:ext uri="{BB962C8B-B14F-4D97-AF65-F5344CB8AC3E}">
        <p14:creationId xmlns:p14="http://schemas.microsoft.com/office/powerpoint/2010/main" val="2338317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DE1DC"/>
        </a:solidFill>
        <a:effectLst/>
      </p:bgPr>
    </p:bg>
    <p:spTree>
      <p:nvGrpSpPr>
        <p:cNvPr id="1" name="">
          <a:extLst>
            <a:ext uri="{FF2B5EF4-FFF2-40B4-BE49-F238E27FC236}">
              <a16:creationId xmlns:a16="http://schemas.microsoft.com/office/drawing/2014/main" id="{05A0EAFC-8505-AA76-5615-728750AA4D84}"/>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A0255582-C022-7CD0-6BC0-E83B9FECADE6}"/>
              </a:ext>
            </a:extLst>
          </p:cNvPr>
          <p:cNvSpPr>
            <a:spLocks noGrp="1"/>
          </p:cNvSpPr>
          <p:nvPr>
            <p:ph type="body" sz="quarter" idx="11"/>
          </p:nvPr>
        </p:nvSpPr>
        <p:spPr>
          <a:xfrm>
            <a:off x="5704514" y="824383"/>
            <a:ext cx="6491752" cy="5435739"/>
          </a:xfrm>
        </p:spPr>
        <p:txBody>
          <a:bodyPr vert="horz" lIns="91440" tIns="45720" rIns="91440" bIns="45720" rtlCol="0" anchor="t">
            <a:noAutofit/>
          </a:bodyPr>
          <a:lstStyle/>
          <a:p>
            <a:pPr algn="ctr">
              <a:buNone/>
            </a:pPr>
            <a:r>
              <a:rPr lang="en-US" sz="1800" b="1" dirty="0">
                <a:solidFill>
                  <a:schemeClr val="bg1"/>
                </a:solidFill>
              </a:rPr>
              <a:t>What This Means:</a:t>
            </a:r>
            <a:endParaRPr lang="en-US" dirty="0">
              <a:solidFill>
                <a:schemeClr val="bg1"/>
              </a:solidFill>
            </a:endParaRPr>
          </a:p>
          <a:p>
            <a:pPr>
              <a:buNone/>
            </a:pPr>
            <a:r>
              <a:rPr lang="en-US" sz="1400" b="1" dirty="0">
                <a:solidFill>
                  <a:schemeClr val="bg1"/>
                </a:solidFill>
              </a:rPr>
              <a:t>This chart looks at how ISK is serving Asian residents in ZIP code 49007 (Kalamazoo – Northside).</a:t>
            </a:r>
            <a:endParaRPr lang="en-US" sz="1400" b="1" dirty="0">
              <a:solidFill>
                <a:schemeClr val="bg1"/>
              </a:solidFill>
              <a:cs typeface="Arial"/>
            </a:endParaRPr>
          </a:p>
          <a:p>
            <a:pPr>
              <a:buFont typeface="Arial" panose="020B0604020202020204" pitchFamily="34" charset="0"/>
              <a:buChar char="•"/>
            </a:pPr>
            <a:r>
              <a:rPr lang="en-US" sz="1400" b="1" dirty="0">
                <a:solidFill>
                  <a:schemeClr val="bg1"/>
                </a:solidFill>
              </a:rPr>
              <a:t>The blue bar shows that 0.70% of this ZIP code’s total population identifies as Asian.</a:t>
            </a:r>
            <a:endParaRPr lang="en-US" sz="1400" b="1" dirty="0">
              <a:solidFill>
                <a:schemeClr val="bg1"/>
              </a:solidFill>
              <a:cs typeface="Arial"/>
            </a:endParaRPr>
          </a:p>
          <a:p>
            <a:pPr>
              <a:buFont typeface="Arial" panose="020B0604020202020204" pitchFamily="34" charset="0"/>
              <a:buChar char="•"/>
            </a:pPr>
            <a:r>
              <a:rPr lang="en-US" sz="1400" b="1" dirty="0">
                <a:solidFill>
                  <a:schemeClr val="bg1"/>
                </a:solidFill>
              </a:rPr>
              <a:t>The orange bar shows that 0.66% of people receiving CMH services in this area are Asian.</a:t>
            </a:r>
            <a:endParaRPr lang="en-US" sz="1400" b="1" dirty="0">
              <a:solidFill>
                <a:schemeClr val="bg1"/>
              </a:solidFill>
              <a:cs typeface="Arial"/>
            </a:endParaRPr>
          </a:p>
          <a:p>
            <a:pPr>
              <a:buNone/>
            </a:pPr>
            <a:r>
              <a:rPr lang="en-US" sz="1400" b="1" dirty="0">
                <a:solidFill>
                  <a:schemeClr val="bg1"/>
                </a:solidFill>
              </a:rPr>
              <a:t>This results in a penetration gap of -0.04%, which is nearly zero — indicating that CMH’s service reach for Asian residents is very closely aligned with their representation in the community.</a:t>
            </a:r>
            <a:endParaRPr lang="en-US" sz="1400" b="1" dirty="0">
              <a:solidFill>
                <a:schemeClr val="bg1"/>
              </a:solidFill>
              <a:cs typeface="Arial"/>
            </a:endParaRPr>
          </a:p>
          <a:p>
            <a:r>
              <a:rPr lang="en-US" sz="1400" b="1" dirty="0">
                <a:solidFill>
                  <a:schemeClr val="bg1"/>
                </a:solidFill>
              </a:rPr>
              <a:t>This near match suggests CMH is neither significantly over- nor under-serving this group. That said, because the overall population size is small, even a few additional clients could shift this percentage noticeably. It may still be valuable to assess whether this alignment reflects true equity in access, or if there are hidden barriers that data alone might not reveal.</a:t>
            </a:r>
            <a:endParaRPr lang="en-US" sz="1400" dirty="0">
              <a:solidFill>
                <a:schemeClr val="bg1"/>
              </a:solidFill>
              <a:cs typeface="Arial"/>
            </a:endParaRPr>
          </a:p>
        </p:txBody>
      </p:sp>
      <p:sp>
        <p:nvSpPr>
          <p:cNvPr id="16" name="Title 2">
            <a:extLst>
              <a:ext uri="{FF2B5EF4-FFF2-40B4-BE49-F238E27FC236}">
                <a16:creationId xmlns:a16="http://schemas.microsoft.com/office/drawing/2014/main" id="{35F08E76-7CD4-76DA-19F2-5A8CEF8C6D5D}"/>
              </a:ext>
            </a:extLst>
          </p:cNvPr>
          <p:cNvSpPr txBox="1">
            <a:spLocks/>
          </p:cNvSpPr>
          <p:nvPr/>
        </p:nvSpPr>
        <p:spPr>
          <a:xfrm>
            <a:off x="5670178" y="76154"/>
            <a:ext cx="6488229" cy="7412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cap="all" baseline="0">
                <a:solidFill>
                  <a:schemeClr val="tx1"/>
                </a:solidFill>
                <a:latin typeface="+mj-lt"/>
                <a:ea typeface="+mj-ea"/>
                <a:cs typeface="+mj-cs"/>
              </a:defRPr>
            </a:lvl1pPr>
          </a:lstStyle>
          <a:p>
            <a:r>
              <a:rPr lang="en-US" sz="1600" dirty="0">
                <a:solidFill>
                  <a:schemeClr val="bg1"/>
                </a:solidFill>
              </a:rPr>
              <a:t>49007 – Asian population vs. ISK Service Representation </a:t>
            </a:r>
            <a:endParaRPr lang="en-US" sz="3600" b="0" dirty="0">
              <a:solidFill>
                <a:schemeClr val="bg1"/>
              </a:solidFill>
              <a:cs typeface="Arial" panose="020B0604020202020204"/>
            </a:endParaRPr>
          </a:p>
        </p:txBody>
      </p:sp>
      <p:pic>
        <p:nvPicPr>
          <p:cNvPr id="3" name="Picture 2">
            <a:extLst>
              <a:ext uri="{FF2B5EF4-FFF2-40B4-BE49-F238E27FC236}">
                <a16:creationId xmlns:a16="http://schemas.microsoft.com/office/drawing/2014/main" id="{2F2ABCF7-E802-DA25-B344-CF2E638EAD82}"/>
              </a:ext>
            </a:extLst>
          </p:cNvPr>
          <p:cNvPicPr>
            <a:picLocks noChangeAspect="1"/>
          </p:cNvPicPr>
          <p:nvPr/>
        </p:nvPicPr>
        <p:blipFill>
          <a:blip r:embed="rId2"/>
          <a:stretch>
            <a:fillRect/>
          </a:stretch>
        </p:blipFill>
        <p:spPr>
          <a:xfrm>
            <a:off x="182095" y="74360"/>
            <a:ext cx="5481944" cy="6783640"/>
          </a:xfrm>
          <a:prstGeom prst="rect">
            <a:avLst/>
          </a:prstGeom>
        </p:spPr>
      </p:pic>
    </p:spTree>
    <p:extLst>
      <p:ext uri="{BB962C8B-B14F-4D97-AF65-F5344CB8AC3E}">
        <p14:creationId xmlns:p14="http://schemas.microsoft.com/office/powerpoint/2010/main" val="2590104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DE1DC"/>
        </a:solidFill>
        <a:effectLst/>
      </p:bgPr>
    </p:bg>
    <p:spTree>
      <p:nvGrpSpPr>
        <p:cNvPr id="1" name="">
          <a:extLst>
            <a:ext uri="{FF2B5EF4-FFF2-40B4-BE49-F238E27FC236}">
              <a16:creationId xmlns:a16="http://schemas.microsoft.com/office/drawing/2014/main" id="{AC8A8F19-B1BF-4234-3E46-E5AC3343B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3A285-CE62-AA34-76F0-E3879D06E5E5}"/>
              </a:ext>
            </a:extLst>
          </p:cNvPr>
          <p:cNvSpPr>
            <a:spLocks noGrp="1"/>
          </p:cNvSpPr>
          <p:nvPr>
            <p:ph type="title"/>
          </p:nvPr>
        </p:nvSpPr>
        <p:spPr>
          <a:xfrm>
            <a:off x="441960" y="252336"/>
            <a:ext cx="6172200" cy="1249680"/>
          </a:xfrm>
        </p:spPr>
        <p:txBody>
          <a:bodyPr/>
          <a:lstStyle/>
          <a:p>
            <a:r>
              <a:rPr lang="en-US" sz="2200" b="1" dirty="0">
                <a:solidFill>
                  <a:schemeClr val="bg1"/>
                </a:solidFill>
              </a:rPr>
              <a:t>Age distribution of ISK individuals served</a:t>
            </a:r>
            <a:endParaRPr lang="en-ZA" sz="2200" b="1" dirty="0">
              <a:solidFill>
                <a:schemeClr val="bg1"/>
              </a:solidFill>
            </a:endParaRPr>
          </a:p>
        </p:txBody>
      </p:sp>
      <p:pic>
        <p:nvPicPr>
          <p:cNvPr id="4" name="Picture 3">
            <a:extLst>
              <a:ext uri="{FF2B5EF4-FFF2-40B4-BE49-F238E27FC236}">
                <a16:creationId xmlns:a16="http://schemas.microsoft.com/office/drawing/2014/main" id="{3CD74442-C829-3D41-BEDB-8979A45556C2}"/>
              </a:ext>
            </a:extLst>
          </p:cNvPr>
          <p:cNvPicPr>
            <a:picLocks noChangeAspect="1"/>
          </p:cNvPicPr>
          <p:nvPr/>
        </p:nvPicPr>
        <p:blipFill>
          <a:blip r:embed="rId3"/>
          <a:stretch>
            <a:fillRect/>
          </a:stretch>
        </p:blipFill>
        <p:spPr>
          <a:xfrm>
            <a:off x="1032818" y="1710533"/>
            <a:ext cx="5483286" cy="5150762"/>
          </a:xfrm>
          <a:prstGeom prst="rect">
            <a:avLst/>
          </a:prstGeom>
        </p:spPr>
      </p:pic>
      <p:pic>
        <p:nvPicPr>
          <p:cNvPr id="6" name="Picture 5">
            <a:extLst>
              <a:ext uri="{FF2B5EF4-FFF2-40B4-BE49-F238E27FC236}">
                <a16:creationId xmlns:a16="http://schemas.microsoft.com/office/drawing/2014/main" id="{67137CF0-922D-0EA3-79AA-AD2527B8E829}"/>
              </a:ext>
            </a:extLst>
          </p:cNvPr>
          <p:cNvPicPr>
            <a:picLocks noChangeAspect="1"/>
          </p:cNvPicPr>
          <p:nvPr/>
        </p:nvPicPr>
        <p:blipFill>
          <a:blip r:embed="rId4"/>
          <a:stretch>
            <a:fillRect/>
          </a:stretch>
        </p:blipFill>
        <p:spPr>
          <a:xfrm>
            <a:off x="6549724" y="1011175"/>
            <a:ext cx="5627884" cy="2859119"/>
          </a:xfrm>
          <a:prstGeom prst="rect">
            <a:avLst/>
          </a:prstGeom>
        </p:spPr>
      </p:pic>
      <p:sp>
        <p:nvSpPr>
          <p:cNvPr id="7" name="TextBox 6">
            <a:extLst>
              <a:ext uri="{FF2B5EF4-FFF2-40B4-BE49-F238E27FC236}">
                <a16:creationId xmlns:a16="http://schemas.microsoft.com/office/drawing/2014/main" id="{45DEE3D4-6239-6093-4D07-76C94AF576CE}"/>
              </a:ext>
            </a:extLst>
          </p:cNvPr>
          <p:cNvSpPr txBox="1"/>
          <p:nvPr/>
        </p:nvSpPr>
        <p:spPr>
          <a:xfrm>
            <a:off x="6517928" y="3873347"/>
            <a:ext cx="5674072" cy="1477328"/>
          </a:xfrm>
          <a:prstGeom prst="rect">
            <a:avLst/>
          </a:prstGeom>
          <a:noFill/>
        </p:spPr>
        <p:txBody>
          <a:bodyPr wrap="square" lIns="91440" tIns="45720" rIns="91440" bIns="45720" rtlCol="0" anchor="t">
            <a:spAutoFit/>
          </a:bodyPr>
          <a:lstStyle/>
          <a:p>
            <a:pPr>
              <a:buNone/>
            </a:pPr>
            <a:r>
              <a:rPr lang="en-US" b="1" dirty="0">
                <a:solidFill>
                  <a:schemeClr val="bg1"/>
                </a:solidFill>
              </a:rPr>
              <a:t>Age Analysis of ISK Clients</a:t>
            </a:r>
            <a:endParaRPr lang="en-US" b="1" dirty="0">
              <a:solidFill>
                <a:schemeClr val="bg1"/>
              </a:solidFill>
              <a:cs typeface="Arial"/>
            </a:endParaRPr>
          </a:p>
          <a:p>
            <a:pPr>
              <a:buFont typeface="Arial" panose="020B0604020202020204" pitchFamily="34" charset="0"/>
              <a:buChar char="•"/>
            </a:pPr>
            <a:r>
              <a:rPr lang="en-US" b="1" dirty="0">
                <a:solidFill>
                  <a:schemeClr val="bg1"/>
                </a:solidFill>
              </a:rPr>
              <a:t>The mean age is 35.04, the average across all unique clients.</a:t>
            </a:r>
            <a:endParaRPr lang="en-US" b="1" dirty="0">
              <a:solidFill>
                <a:schemeClr val="bg1"/>
              </a:solidFill>
              <a:cs typeface="Arial"/>
            </a:endParaRPr>
          </a:p>
          <a:p>
            <a:pPr>
              <a:buFont typeface="Arial" panose="020B0604020202020204" pitchFamily="34" charset="0"/>
              <a:buChar char="•"/>
            </a:pPr>
            <a:endParaRPr lang="en-US" b="1" dirty="0">
              <a:solidFill>
                <a:schemeClr val="bg1"/>
              </a:solidFill>
              <a:cs typeface="Arial"/>
            </a:endParaRPr>
          </a:p>
          <a:p>
            <a:endParaRPr lang="en-US" dirty="0"/>
          </a:p>
        </p:txBody>
      </p:sp>
    </p:spTree>
    <p:extLst>
      <p:ext uri="{BB962C8B-B14F-4D97-AF65-F5344CB8AC3E}">
        <p14:creationId xmlns:p14="http://schemas.microsoft.com/office/powerpoint/2010/main" val="1416552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E6FC14C5-43E8-05B2-9541-9615D91773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3A5D2-5D94-2850-5BC4-D85A79C0E045}"/>
              </a:ext>
            </a:extLst>
          </p:cNvPr>
          <p:cNvSpPr>
            <a:spLocks noGrp="1"/>
          </p:cNvSpPr>
          <p:nvPr>
            <p:ph type="title"/>
          </p:nvPr>
        </p:nvSpPr>
        <p:spPr>
          <a:xfrm>
            <a:off x="991048" y="252336"/>
            <a:ext cx="7751140" cy="1238475"/>
          </a:xfrm>
        </p:spPr>
        <p:txBody>
          <a:bodyPr/>
          <a:lstStyle/>
          <a:p>
            <a:r>
              <a:rPr lang="en-US" sz="2400" b="1" dirty="0">
                <a:solidFill>
                  <a:schemeClr val="bg1"/>
                </a:solidFill>
              </a:rPr>
              <a:t>Age distribution of ISK individuals served all clients vs specific zip codes</a:t>
            </a:r>
            <a:endParaRPr lang="en-ZA" sz="2400" b="1" dirty="0">
              <a:solidFill>
                <a:schemeClr val="bg1"/>
              </a:solidFill>
              <a:cs typeface="Arial" panose="020B0604020202020204"/>
            </a:endParaRPr>
          </a:p>
        </p:txBody>
      </p:sp>
      <p:pic>
        <p:nvPicPr>
          <p:cNvPr id="5" name="Picture 4">
            <a:extLst>
              <a:ext uri="{FF2B5EF4-FFF2-40B4-BE49-F238E27FC236}">
                <a16:creationId xmlns:a16="http://schemas.microsoft.com/office/drawing/2014/main" id="{3DCDA182-0A70-7AEE-EDC0-E6BBA89B897B}"/>
              </a:ext>
            </a:extLst>
          </p:cNvPr>
          <p:cNvPicPr>
            <a:picLocks noChangeAspect="1"/>
          </p:cNvPicPr>
          <p:nvPr/>
        </p:nvPicPr>
        <p:blipFill>
          <a:blip r:embed="rId3"/>
          <a:stretch>
            <a:fillRect/>
          </a:stretch>
        </p:blipFill>
        <p:spPr>
          <a:xfrm>
            <a:off x="977589" y="2530840"/>
            <a:ext cx="5315396" cy="3149772"/>
          </a:xfrm>
          <a:prstGeom prst="rect">
            <a:avLst/>
          </a:prstGeom>
        </p:spPr>
      </p:pic>
      <p:pic>
        <p:nvPicPr>
          <p:cNvPr id="9" name="Picture 8">
            <a:extLst>
              <a:ext uri="{FF2B5EF4-FFF2-40B4-BE49-F238E27FC236}">
                <a16:creationId xmlns:a16="http://schemas.microsoft.com/office/drawing/2014/main" id="{578A8A1A-A635-814E-395C-19C7E27E07E4}"/>
              </a:ext>
            </a:extLst>
          </p:cNvPr>
          <p:cNvPicPr>
            <a:picLocks noChangeAspect="1"/>
          </p:cNvPicPr>
          <p:nvPr/>
        </p:nvPicPr>
        <p:blipFill>
          <a:blip r:embed="rId4"/>
          <a:stretch>
            <a:fillRect/>
          </a:stretch>
        </p:blipFill>
        <p:spPr>
          <a:xfrm>
            <a:off x="6302089" y="3438100"/>
            <a:ext cx="5890008" cy="3402887"/>
          </a:xfrm>
          <a:prstGeom prst="rect">
            <a:avLst/>
          </a:prstGeom>
        </p:spPr>
      </p:pic>
      <p:sp>
        <p:nvSpPr>
          <p:cNvPr id="10" name="TextBox 9">
            <a:extLst>
              <a:ext uri="{FF2B5EF4-FFF2-40B4-BE49-F238E27FC236}">
                <a16:creationId xmlns:a16="http://schemas.microsoft.com/office/drawing/2014/main" id="{634819FF-B170-7372-97CF-4C5E38D5840C}"/>
              </a:ext>
            </a:extLst>
          </p:cNvPr>
          <p:cNvSpPr txBox="1"/>
          <p:nvPr/>
        </p:nvSpPr>
        <p:spPr>
          <a:xfrm>
            <a:off x="5324101" y="1517441"/>
            <a:ext cx="6871076" cy="1006429"/>
          </a:xfrm>
          <a:prstGeom prst="rect">
            <a:avLst/>
          </a:prstGeom>
          <a:noFill/>
        </p:spPr>
        <p:txBody>
          <a:bodyPr wrap="square" lIns="91440" tIns="45720" rIns="91440" bIns="45720" rtlCol="0" anchor="t">
            <a:spAutoFit/>
          </a:bodyPr>
          <a:lstStyle/>
          <a:p>
            <a:pPr>
              <a:lnSpc>
                <a:spcPct val="90000"/>
              </a:lnSpc>
              <a:spcBef>
                <a:spcPts val="1000"/>
              </a:spcBef>
            </a:pPr>
            <a:r>
              <a:rPr lang="en-US" sz="1600" b="1" dirty="0">
                <a:solidFill>
                  <a:schemeClr val="bg1"/>
                </a:solidFill>
              </a:rPr>
              <a:t>After analyzing the overall age distribution of all individuals served, we then looked at individual ZIP codes—like 49001—to identify specific ages or age ranges that may be over- or underrepresented in services compared to the broader population</a:t>
            </a:r>
            <a:r>
              <a:rPr lang="en-US" b="1" dirty="0">
                <a:solidFill>
                  <a:schemeClr val="bg1"/>
                </a:solidFill>
              </a:rPr>
              <a:t>.</a:t>
            </a:r>
          </a:p>
        </p:txBody>
      </p:sp>
    </p:spTree>
    <p:extLst>
      <p:ext uri="{BB962C8B-B14F-4D97-AF65-F5344CB8AC3E}">
        <p14:creationId xmlns:p14="http://schemas.microsoft.com/office/powerpoint/2010/main" val="3454341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DAD3"/>
        </a:solidFill>
        <a:effectLst/>
      </p:bgPr>
    </p:bg>
    <p:spTree>
      <p:nvGrpSpPr>
        <p:cNvPr id="1" name="">
          <a:extLst>
            <a:ext uri="{FF2B5EF4-FFF2-40B4-BE49-F238E27FC236}">
              <a16:creationId xmlns:a16="http://schemas.microsoft.com/office/drawing/2014/main" id="{CBF9D744-8E51-A99E-050B-271468F05F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352CC2-C5E8-912A-690B-A24914875C94}"/>
              </a:ext>
            </a:extLst>
          </p:cNvPr>
          <p:cNvSpPr>
            <a:spLocks noGrp="1"/>
          </p:cNvSpPr>
          <p:nvPr>
            <p:ph type="title"/>
          </p:nvPr>
        </p:nvSpPr>
        <p:spPr>
          <a:xfrm>
            <a:off x="904269" y="5284"/>
            <a:ext cx="10763763" cy="777425"/>
          </a:xfrm>
        </p:spPr>
        <p:txBody>
          <a:bodyPr>
            <a:normAutofit/>
          </a:bodyPr>
          <a:lstStyle/>
          <a:p>
            <a:r>
              <a:rPr lang="en-US" sz="2400" b="1" dirty="0">
                <a:solidFill>
                  <a:schemeClr val="bg1"/>
                </a:solidFill>
              </a:rPr>
              <a:t>End Product: Identifying Age-Based Service Gaps in ZIP 49004</a:t>
            </a:r>
            <a:endParaRPr lang="en-US" sz="2400" b="1" dirty="0">
              <a:solidFill>
                <a:schemeClr val="bg1"/>
              </a:solidFill>
              <a:cs typeface="Arial"/>
            </a:endParaRPr>
          </a:p>
        </p:txBody>
      </p:sp>
      <p:sp>
        <p:nvSpPr>
          <p:cNvPr id="4" name="Content Placeholder 3">
            <a:extLst>
              <a:ext uri="{FF2B5EF4-FFF2-40B4-BE49-F238E27FC236}">
                <a16:creationId xmlns:a16="http://schemas.microsoft.com/office/drawing/2014/main" id="{1849C7BE-B0CF-3D85-D8F3-DA7393863A88}"/>
              </a:ext>
            </a:extLst>
          </p:cNvPr>
          <p:cNvSpPr>
            <a:spLocks noGrp="1"/>
          </p:cNvSpPr>
          <p:nvPr>
            <p:ph sz="quarter" idx="13"/>
          </p:nvPr>
        </p:nvSpPr>
        <p:spPr>
          <a:xfrm>
            <a:off x="7938198" y="977806"/>
            <a:ext cx="3918857" cy="4624963"/>
          </a:xfrm>
        </p:spPr>
        <p:txBody>
          <a:bodyPr vert="horz" lIns="91440" tIns="45720" rIns="91440" bIns="45720" rtlCol="0" anchor="t">
            <a:noAutofit/>
          </a:bodyPr>
          <a:lstStyle/>
          <a:p>
            <a:pPr marL="182880">
              <a:buNone/>
            </a:pPr>
            <a:r>
              <a:rPr lang="en-US" sz="1300" b="1" dirty="0">
                <a:solidFill>
                  <a:schemeClr val="bg1"/>
                </a:solidFill>
              </a:rPr>
              <a:t>What This Means:</a:t>
            </a:r>
            <a:endParaRPr lang="en-US" sz="1300" b="1" dirty="0">
              <a:solidFill>
                <a:schemeClr val="bg1"/>
              </a:solidFill>
              <a:cs typeface="Arial"/>
            </a:endParaRPr>
          </a:p>
          <a:p>
            <a:pPr marL="182880">
              <a:buNone/>
            </a:pPr>
            <a:r>
              <a:rPr lang="en-US" sz="1300" b="1" dirty="0">
                <a:solidFill>
                  <a:schemeClr val="bg1"/>
                </a:solidFill>
              </a:rPr>
              <a:t>This chart compares the normalized age distributions of all unique ISK clients and those specifically from ZIP code 49004. It highlights where certain age groups in 49004 are over- or underrepresented relative to the full client population.</a:t>
            </a:r>
            <a:endParaRPr lang="en-US" sz="1300" b="1" dirty="0">
              <a:solidFill>
                <a:schemeClr val="bg1"/>
              </a:solidFill>
              <a:cs typeface="Arial"/>
            </a:endParaRPr>
          </a:p>
          <a:p>
            <a:pPr marL="182880">
              <a:buNone/>
            </a:pPr>
            <a:r>
              <a:rPr lang="en-US" sz="1300" b="1" dirty="0">
                <a:solidFill>
                  <a:schemeClr val="bg1"/>
                </a:solidFill>
              </a:rPr>
              <a:t>The largest differences in the younger age range (5–20) occur at age 11, and for older adults (55–70), the greatest gap appears around age 63. The most significant overall variances are seen between ages 36 and 37 — where the proportion of 49004 clients diverges most from what we’d expect based on system-wide patterns.</a:t>
            </a:r>
            <a:endParaRPr lang="en-US" sz="1300" b="1" dirty="0">
              <a:solidFill>
                <a:schemeClr val="bg1"/>
              </a:solidFill>
              <a:cs typeface="Arial"/>
            </a:endParaRPr>
          </a:p>
          <a:p>
            <a:pPr marL="182880"/>
            <a:r>
              <a:rPr lang="en-US" sz="1300" b="1" dirty="0">
                <a:solidFill>
                  <a:schemeClr val="bg1"/>
                </a:solidFill>
              </a:rPr>
              <a:t>The shaded areas on the chart show where these differences occur, helping identify potential service gaps and guiding opportunities for more targeted outreach.</a:t>
            </a:r>
            <a:endParaRPr lang="en-US" sz="1300" b="1" dirty="0">
              <a:solidFill>
                <a:schemeClr val="bg1"/>
              </a:solidFill>
              <a:cs typeface="Arial"/>
            </a:endParaRPr>
          </a:p>
          <a:p>
            <a:pPr marL="342900" indent="-342900">
              <a:buFont typeface="Arial" panose="020B0604020202020204" pitchFamily="34" charset="0"/>
              <a:buChar char="•"/>
            </a:pPr>
            <a:endParaRPr lang="en-US" sz="1300" b="1" dirty="0">
              <a:solidFill>
                <a:schemeClr val="bg1"/>
              </a:solidFill>
              <a:cs typeface="Arial"/>
            </a:endParaRPr>
          </a:p>
        </p:txBody>
      </p:sp>
      <p:sp>
        <p:nvSpPr>
          <p:cNvPr id="5" name="Slide Number Placeholder 4">
            <a:extLst>
              <a:ext uri="{FF2B5EF4-FFF2-40B4-BE49-F238E27FC236}">
                <a16:creationId xmlns:a16="http://schemas.microsoft.com/office/drawing/2014/main" id="{89D14A4C-68A8-9C46-15BD-9708006F4300}"/>
              </a:ext>
            </a:extLst>
          </p:cNvPr>
          <p:cNvSpPr>
            <a:spLocks noGrp="1"/>
          </p:cNvSpPr>
          <p:nvPr>
            <p:ph type="sldNum" sz="quarter" idx="12"/>
          </p:nvPr>
        </p:nvSpPr>
        <p:spPr/>
        <p:txBody>
          <a:bodyPr/>
          <a:lstStyle/>
          <a:p>
            <a:fld id="{B5CEABB6-07DC-46E8-9B57-56EC44A396E5}" type="slidenum">
              <a:rPr lang="en-US" smtClean="0"/>
              <a:pPr/>
              <a:t>17</a:t>
            </a:fld>
            <a:endParaRPr lang="en-US" dirty="0"/>
          </a:p>
        </p:txBody>
      </p:sp>
      <p:pic>
        <p:nvPicPr>
          <p:cNvPr id="9" name="Picture 8">
            <a:extLst>
              <a:ext uri="{FF2B5EF4-FFF2-40B4-BE49-F238E27FC236}">
                <a16:creationId xmlns:a16="http://schemas.microsoft.com/office/drawing/2014/main" id="{990100DC-53A6-09BE-C2C4-AAAE99EE4103}"/>
              </a:ext>
            </a:extLst>
          </p:cNvPr>
          <p:cNvPicPr>
            <a:picLocks noChangeAspect="1"/>
          </p:cNvPicPr>
          <p:nvPr/>
        </p:nvPicPr>
        <p:blipFill>
          <a:blip r:embed="rId3"/>
          <a:stretch>
            <a:fillRect/>
          </a:stretch>
        </p:blipFill>
        <p:spPr>
          <a:xfrm>
            <a:off x="1030914" y="1484267"/>
            <a:ext cx="7043795" cy="4606022"/>
          </a:xfrm>
          <a:prstGeom prst="rect">
            <a:avLst/>
          </a:prstGeom>
        </p:spPr>
      </p:pic>
    </p:spTree>
    <p:extLst>
      <p:ext uri="{BB962C8B-B14F-4D97-AF65-F5344CB8AC3E}">
        <p14:creationId xmlns:p14="http://schemas.microsoft.com/office/powerpoint/2010/main" val="621178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DAD3"/>
        </a:solidFill>
        <a:effectLst/>
      </p:bgPr>
    </p:bg>
    <p:spTree>
      <p:nvGrpSpPr>
        <p:cNvPr id="1" name="">
          <a:extLst>
            <a:ext uri="{FF2B5EF4-FFF2-40B4-BE49-F238E27FC236}">
              <a16:creationId xmlns:a16="http://schemas.microsoft.com/office/drawing/2014/main" id="{9899497A-67ED-D148-8CB0-F2C24DCD0E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6A0CE0-540A-4760-806E-2DFCA3901486}"/>
              </a:ext>
            </a:extLst>
          </p:cNvPr>
          <p:cNvSpPr>
            <a:spLocks noGrp="1"/>
          </p:cNvSpPr>
          <p:nvPr>
            <p:ph type="ctrTitle"/>
          </p:nvPr>
        </p:nvSpPr>
        <p:spPr>
          <a:xfrm>
            <a:off x="3863491" y="261257"/>
            <a:ext cx="7521291" cy="1163092"/>
          </a:xfrm>
        </p:spPr>
        <p:txBody>
          <a:bodyPr>
            <a:normAutofit fontScale="90000"/>
          </a:bodyPr>
          <a:lstStyle/>
          <a:p>
            <a:pPr algn="ctr"/>
            <a:br>
              <a:rPr lang="en-US" sz="3600" dirty="0"/>
            </a:br>
            <a:r>
              <a:rPr lang="en-US" sz="3600" dirty="0">
                <a:solidFill>
                  <a:schemeClr val="bg1"/>
                </a:solidFill>
              </a:rPr>
              <a:t>Exploring Gender Identity and Service Utilization Disparities at ISK</a:t>
            </a:r>
          </a:p>
        </p:txBody>
      </p:sp>
      <p:sp>
        <p:nvSpPr>
          <p:cNvPr id="4" name="TextBox 3">
            <a:extLst>
              <a:ext uri="{FF2B5EF4-FFF2-40B4-BE49-F238E27FC236}">
                <a16:creationId xmlns:a16="http://schemas.microsoft.com/office/drawing/2014/main" id="{47F8EDC6-B7A4-ABFB-003A-9DFE0C6EDFCE}"/>
              </a:ext>
            </a:extLst>
          </p:cNvPr>
          <p:cNvSpPr txBox="1"/>
          <p:nvPr/>
        </p:nvSpPr>
        <p:spPr>
          <a:xfrm>
            <a:off x="6131439" y="1719893"/>
            <a:ext cx="6060561" cy="4801314"/>
          </a:xfrm>
          <a:prstGeom prst="rect">
            <a:avLst/>
          </a:prstGeom>
          <a:noFill/>
        </p:spPr>
        <p:txBody>
          <a:bodyPr wrap="square" rtlCol="0">
            <a:spAutoFit/>
          </a:bodyPr>
          <a:lstStyle/>
          <a:p>
            <a:pPr>
              <a:buNone/>
            </a:pPr>
            <a:r>
              <a:rPr lang="en-US" sz="1600" b="1" dirty="0">
                <a:solidFill>
                  <a:srgbClr val="000000"/>
                </a:solidFill>
              </a:rPr>
              <a:t>We analyzed gender identity across ISK’s clients, focusing on service access between cisgender and non-cisgender groups.</a:t>
            </a:r>
          </a:p>
          <a:p>
            <a:pPr>
              <a:buNone/>
            </a:pPr>
            <a:r>
              <a:rPr lang="en-US" sz="1600" b="1" dirty="0">
                <a:solidFill>
                  <a:srgbClr val="000000"/>
                </a:solidFill>
              </a:rPr>
              <a:t>To ensure fairness, we:</a:t>
            </a:r>
          </a:p>
          <a:p>
            <a:pPr>
              <a:buNone/>
            </a:pPr>
            <a:endParaRPr lang="en-US" sz="1600" b="1" dirty="0">
              <a:solidFill>
                <a:srgbClr val="000000"/>
              </a:solidFill>
            </a:endParaRPr>
          </a:p>
          <a:p>
            <a:pPr lvl="1">
              <a:buFont typeface="Arial" panose="020B0604020202020204" pitchFamily="34" charset="0"/>
              <a:buChar char="•"/>
            </a:pPr>
            <a:r>
              <a:rPr lang="en-US" sz="1600" b="1" dirty="0">
                <a:solidFill>
                  <a:srgbClr val="000000"/>
                </a:solidFill>
              </a:rPr>
              <a:t>Deduplicated clients to their most recent visit</a:t>
            </a:r>
          </a:p>
          <a:p>
            <a:pPr lvl="1">
              <a:buFont typeface="Arial" panose="020B0604020202020204" pitchFamily="34" charset="0"/>
              <a:buChar char="•"/>
            </a:pPr>
            <a:r>
              <a:rPr lang="en-US" sz="1600" b="1" dirty="0">
                <a:solidFill>
                  <a:srgbClr val="000000"/>
                </a:solidFill>
              </a:rPr>
              <a:t>Standardized gender categories</a:t>
            </a:r>
          </a:p>
          <a:p>
            <a:pPr lvl="1">
              <a:buFont typeface="Arial" panose="020B0604020202020204" pitchFamily="34" charset="0"/>
              <a:buChar char="•"/>
            </a:pPr>
            <a:r>
              <a:rPr lang="en-US" sz="1600" b="1" dirty="0">
                <a:solidFill>
                  <a:srgbClr val="000000"/>
                </a:solidFill>
              </a:rPr>
              <a:t>Grouped clients into:</a:t>
            </a:r>
            <a:br>
              <a:rPr lang="en-US" sz="1600" b="1" dirty="0">
                <a:solidFill>
                  <a:srgbClr val="000000"/>
                </a:solidFill>
              </a:rPr>
            </a:br>
            <a:r>
              <a:rPr lang="en-US" sz="1600" b="1" dirty="0">
                <a:solidFill>
                  <a:srgbClr val="000000"/>
                </a:solidFill>
              </a:rPr>
              <a:t>• 	Cisgender (Man/Woman)</a:t>
            </a:r>
            <a:br>
              <a:rPr lang="en-US" sz="1600" b="1" dirty="0">
                <a:solidFill>
                  <a:srgbClr val="000000"/>
                </a:solidFill>
              </a:rPr>
            </a:br>
            <a:r>
              <a:rPr lang="en-US" sz="1600" b="1" dirty="0">
                <a:solidFill>
                  <a:srgbClr val="000000"/>
                </a:solidFill>
              </a:rPr>
              <a:t>• 	All Other Gender Identities</a:t>
            </a:r>
          </a:p>
          <a:p>
            <a:pPr lvl="1">
              <a:buFont typeface="Arial" panose="020B0604020202020204" pitchFamily="34" charset="0"/>
              <a:buChar char="•"/>
            </a:pPr>
            <a:endParaRPr lang="en-US" sz="1600" b="1" dirty="0">
              <a:solidFill>
                <a:srgbClr val="000000"/>
              </a:solidFill>
            </a:endParaRPr>
          </a:p>
          <a:p>
            <a:pPr>
              <a:buNone/>
            </a:pPr>
            <a:r>
              <a:rPr lang="en-US" sz="1600" b="1" dirty="0">
                <a:solidFill>
                  <a:srgbClr val="000000"/>
                </a:solidFill>
              </a:rPr>
              <a:t>We compared service usage across both groups using normalized per-client rates (not raw totals) to reveal disparities.</a:t>
            </a:r>
          </a:p>
          <a:p>
            <a:r>
              <a:rPr lang="en-US" sz="1600" b="1" dirty="0">
                <a:solidFill>
                  <a:srgbClr val="000000"/>
                </a:solidFill>
              </a:rPr>
              <a:t>Key findings are visualized through bar charts showing where non-cisgender clients may be underrepresented in service access — helping us identify gaps and ensure equitable delivery across all gender identities.</a:t>
            </a:r>
          </a:p>
          <a:p>
            <a:endParaRPr lang="en-US" b="1" dirty="0">
              <a:solidFill>
                <a:srgbClr val="000000"/>
              </a:solidFill>
            </a:endParaRPr>
          </a:p>
        </p:txBody>
      </p:sp>
    </p:spTree>
    <p:extLst>
      <p:ext uri="{BB962C8B-B14F-4D97-AF65-F5344CB8AC3E}">
        <p14:creationId xmlns:p14="http://schemas.microsoft.com/office/powerpoint/2010/main" val="1542238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BE5898C6-392F-E316-3C9B-6EB38F07847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B0554F2-9CDC-3FF9-0665-0FE6DAA3E34A}"/>
              </a:ext>
            </a:extLst>
          </p:cNvPr>
          <p:cNvSpPr>
            <a:spLocks noGrp="1"/>
          </p:cNvSpPr>
          <p:nvPr>
            <p:ph type="title"/>
          </p:nvPr>
        </p:nvSpPr>
        <p:spPr>
          <a:xfrm>
            <a:off x="904269" y="5284"/>
            <a:ext cx="11099939" cy="777425"/>
          </a:xfrm>
        </p:spPr>
        <p:txBody>
          <a:bodyPr/>
          <a:lstStyle/>
          <a:p>
            <a:r>
              <a:rPr lang="en-US" b="1" dirty="0">
                <a:solidFill>
                  <a:schemeClr val="bg1"/>
                </a:solidFill>
              </a:rPr>
              <a:t>Gender identity distribution as percentages among individuals</a:t>
            </a:r>
          </a:p>
        </p:txBody>
      </p:sp>
      <p:sp>
        <p:nvSpPr>
          <p:cNvPr id="9" name="Content Placeholder 3">
            <a:extLst>
              <a:ext uri="{FF2B5EF4-FFF2-40B4-BE49-F238E27FC236}">
                <a16:creationId xmlns:a16="http://schemas.microsoft.com/office/drawing/2014/main" id="{BD5E33A8-62C8-1763-9A26-B5FBFCDB9BE8}"/>
              </a:ext>
            </a:extLst>
          </p:cNvPr>
          <p:cNvSpPr>
            <a:spLocks noGrp="1"/>
          </p:cNvSpPr>
          <p:nvPr>
            <p:ph sz="quarter" idx="13"/>
          </p:nvPr>
        </p:nvSpPr>
        <p:spPr>
          <a:xfrm>
            <a:off x="8564424" y="793415"/>
            <a:ext cx="3170843" cy="5435203"/>
          </a:xfrm>
        </p:spPr>
        <p:txBody>
          <a:bodyPr vert="horz" lIns="91440" tIns="45720" rIns="91440" bIns="45720" rtlCol="0" anchor="t">
            <a:noAutofit/>
          </a:bodyPr>
          <a:lstStyle/>
          <a:p>
            <a:pPr>
              <a:buNone/>
            </a:pPr>
            <a:r>
              <a:rPr lang="en-US" sz="1600" b="1" dirty="0">
                <a:solidFill>
                  <a:schemeClr val="bg1"/>
                </a:solidFill>
              </a:rPr>
              <a:t>For this analysis, we grouped clients into two categories:</a:t>
            </a:r>
            <a:br>
              <a:rPr lang="en-US" sz="1600" b="1" dirty="0"/>
            </a:br>
            <a:r>
              <a:rPr lang="en-US" sz="1600" b="1" dirty="0">
                <a:solidFill>
                  <a:schemeClr val="bg1"/>
                </a:solidFill>
              </a:rPr>
              <a:t>• Cisgender – those who explicitly selected ‘Man/Cisgender Man’ or ‘Woman/Cisgender Woman’ (90.9% of clients)</a:t>
            </a:r>
            <a:br>
              <a:rPr lang="en-US" sz="1600" b="1" dirty="0"/>
            </a:br>
            <a:r>
              <a:rPr lang="en-US" sz="1600" b="1" dirty="0">
                <a:solidFill>
                  <a:schemeClr val="bg1"/>
                </a:solidFill>
              </a:rPr>
              <a:t>• Did Not Identify as Cisgender – everyone else, including those who chose ‘Not Specified’</a:t>
            </a:r>
            <a:endParaRPr lang="en-US" sz="1600" b="1" dirty="0">
              <a:solidFill>
                <a:schemeClr val="bg1"/>
              </a:solidFill>
              <a:cs typeface="Arial"/>
            </a:endParaRPr>
          </a:p>
          <a:p>
            <a:r>
              <a:rPr lang="en-US" sz="1600" b="1" dirty="0">
                <a:solidFill>
                  <a:schemeClr val="bg1"/>
                </a:solidFill>
              </a:rPr>
              <a:t>This grouping allows us to fairly compare service utilization patterns across gender identity disclosure, rather than assuming identity or excluding individuals from the analysis.”</a:t>
            </a:r>
            <a:endParaRPr lang="en-US" sz="1600" b="1" dirty="0">
              <a:solidFill>
                <a:schemeClr val="bg1"/>
              </a:solidFill>
              <a:cs typeface="Arial"/>
            </a:endParaRPr>
          </a:p>
          <a:p>
            <a:endParaRPr lang="en-US" sz="1600" dirty="0"/>
          </a:p>
        </p:txBody>
      </p:sp>
      <p:sp>
        <p:nvSpPr>
          <p:cNvPr id="15" name="Slide Number Placeholder 4">
            <a:extLst>
              <a:ext uri="{FF2B5EF4-FFF2-40B4-BE49-F238E27FC236}">
                <a16:creationId xmlns:a16="http://schemas.microsoft.com/office/drawing/2014/main" id="{4CF533E1-23D4-D742-0B26-071185F7AF59}"/>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19</a:t>
            </a:fld>
            <a:endParaRPr lang="en-US" dirty="0"/>
          </a:p>
        </p:txBody>
      </p:sp>
      <p:pic>
        <p:nvPicPr>
          <p:cNvPr id="6" name="Picture 5">
            <a:extLst>
              <a:ext uri="{FF2B5EF4-FFF2-40B4-BE49-F238E27FC236}">
                <a16:creationId xmlns:a16="http://schemas.microsoft.com/office/drawing/2014/main" id="{EB202630-1F39-1587-C22B-AB7A341979ED}"/>
              </a:ext>
            </a:extLst>
          </p:cNvPr>
          <p:cNvPicPr>
            <a:picLocks noChangeAspect="1"/>
          </p:cNvPicPr>
          <p:nvPr/>
        </p:nvPicPr>
        <p:blipFill>
          <a:blip r:embed="rId2"/>
          <a:stretch>
            <a:fillRect/>
          </a:stretch>
        </p:blipFill>
        <p:spPr>
          <a:xfrm>
            <a:off x="1036467" y="1136389"/>
            <a:ext cx="7528987" cy="5468821"/>
          </a:xfrm>
          <a:prstGeom prst="rect">
            <a:avLst/>
          </a:prstGeom>
          <a:noFill/>
        </p:spPr>
      </p:pic>
    </p:spTree>
    <p:extLst>
      <p:ext uri="{BB962C8B-B14F-4D97-AF65-F5344CB8AC3E}">
        <p14:creationId xmlns:p14="http://schemas.microsoft.com/office/powerpoint/2010/main" val="3094293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A0C7-4B10-03D7-2211-750D1F9E5A8A}"/>
              </a:ext>
            </a:extLst>
          </p:cNvPr>
          <p:cNvSpPr>
            <a:spLocks noGrp="1"/>
          </p:cNvSpPr>
          <p:nvPr>
            <p:ph type="title"/>
          </p:nvPr>
        </p:nvSpPr>
        <p:spPr>
          <a:xfrm>
            <a:off x="1341580" y="329184"/>
            <a:ext cx="5059220" cy="1359868"/>
          </a:xfrm>
        </p:spPr>
        <p:txBody>
          <a:bodyPr/>
          <a:lstStyle/>
          <a:p>
            <a:r>
              <a:rPr lang="en-US" b="1" dirty="0">
                <a:solidFill>
                  <a:schemeClr val="bg1"/>
                </a:solidFill>
              </a:rPr>
              <a:t>Preface</a:t>
            </a:r>
          </a:p>
        </p:txBody>
      </p:sp>
      <p:pic>
        <p:nvPicPr>
          <p:cNvPr id="10" name="Picture Placeholder 9" descr="A person smiling at a computer">
            <a:extLst>
              <a:ext uri="{FF2B5EF4-FFF2-40B4-BE49-F238E27FC236}">
                <a16:creationId xmlns:a16="http://schemas.microsoft.com/office/drawing/2014/main" id="{0E7DFFA9-9901-3CE7-AAC2-C1754C65BD4D}"/>
              </a:ext>
            </a:extLst>
          </p:cNvPr>
          <p:cNvPicPr>
            <a:picLocks noGrp="1" noChangeAspect="1"/>
          </p:cNvPicPr>
          <p:nvPr>
            <p:ph type="pic" sz="quarter" idx="10"/>
          </p:nvPr>
        </p:nvPicPr>
        <p:blipFill>
          <a:blip r:embed="rId2"/>
          <a:srcRect l="18" r="18"/>
          <a:stretch/>
        </p:blipFill>
        <p:spPr>
          <a:xfrm>
            <a:off x="7797579" y="-9144"/>
            <a:ext cx="4769349" cy="6867144"/>
          </a:xfrm>
        </p:spPr>
      </p:pic>
      <p:sp>
        <p:nvSpPr>
          <p:cNvPr id="3" name="Text Placeholder 3">
            <a:extLst>
              <a:ext uri="{FF2B5EF4-FFF2-40B4-BE49-F238E27FC236}">
                <a16:creationId xmlns:a16="http://schemas.microsoft.com/office/drawing/2014/main" id="{522EF36A-D9F3-2484-B2F7-7B2107A8050F}"/>
              </a:ext>
            </a:extLst>
          </p:cNvPr>
          <p:cNvSpPr txBox="1">
            <a:spLocks/>
          </p:cNvSpPr>
          <p:nvPr/>
        </p:nvSpPr>
        <p:spPr>
          <a:xfrm>
            <a:off x="1101131" y="1680713"/>
            <a:ext cx="6305680" cy="51175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1" dirty="0">
              <a:solidFill>
                <a:schemeClr val="bg1"/>
              </a:solidFill>
              <a:cs typeface="Arial"/>
            </a:endParaRPr>
          </a:p>
          <a:p>
            <a:r>
              <a:rPr lang="en-US" sz="2000" b="1" dirty="0">
                <a:solidFill>
                  <a:schemeClr val="bg1"/>
                </a:solidFill>
              </a:rPr>
              <a:t>This statistical study began with ISK exploring the question of; </a:t>
            </a:r>
            <a:r>
              <a:rPr lang="en-US" sz="2000" b="1" i="1" dirty="0">
                <a:solidFill>
                  <a:schemeClr val="bg1"/>
                </a:solidFill>
              </a:rPr>
              <a:t>“How equitably are services being delivered across ZIP codes, racial and ethnic groups, age ranges, and gender identities?”</a:t>
            </a:r>
            <a:endParaRPr lang="en-US" sz="2000" b="1" i="1" dirty="0">
              <a:solidFill>
                <a:schemeClr val="bg1"/>
              </a:solidFill>
              <a:cs typeface="Arial"/>
            </a:endParaRPr>
          </a:p>
          <a:p>
            <a:endParaRPr lang="en-US" sz="2000" b="1" i="1" dirty="0">
              <a:solidFill>
                <a:schemeClr val="bg1"/>
              </a:solidFill>
              <a:highlight>
                <a:srgbClr val="FFFF00"/>
              </a:highlight>
            </a:endParaRPr>
          </a:p>
          <a:p>
            <a:r>
              <a:rPr lang="en-US" sz="2000" b="1" dirty="0">
                <a:solidFill>
                  <a:schemeClr val="bg1"/>
                </a:solidFill>
              </a:rPr>
              <a:t>The inquiry launched a collaborative effort with the Analytics Department, using both internal and public data to examine service patterns, reach, and disparities. </a:t>
            </a:r>
            <a:endParaRPr lang="en-US" sz="2000" b="1" dirty="0">
              <a:solidFill>
                <a:schemeClr val="bg1"/>
              </a:solidFill>
              <a:cs typeface="Arial"/>
            </a:endParaRPr>
          </a:p>
          <a:p>
            <a:r>
              <a:rPr lang="en-US" sz="2000" b="1" dirty="0">
                <a:solidFill>
                  <a:schemeClr val="bg1"/>
                </a:solidFill>
              </a:rPr>
              <a:t>Through modern tools and narrative-focused analysis, we uncovered trends that can guide outreach, inform strategy, and encourage deeper collaboration in 2025 and beyond</a:t>
            </a:r>
            <a:r>
              <a:rPr lang="en-US" sz="2000" dirty="0">
                <a:solidFill>
                  <a:schemeClr val="bg1"/>
                </a:solidFill>
              </a:rPr>
              <a:t>.</a:t>
            </a:r>
            <a:endParaRPr lang="en-US" sz="2000" dirty="0">
              <a:solidFill>
                <a:schemeClr val="bg1"/>
              </a:solidFill>
              <a:cs typeface="Arial"/>
            </a:endParaRPr>
          </a:p>
        </p:txBody>
      </p:sp>
    </p:spTree>
    <p:extLst>
      <p:ext uri="{BB962C8B-B14F-4D97-AF65-F5344CB8AC3E}">
        <p14:creationId xmlns:p14="http://schemas.microsoft.com/office/powerpoint/2010/main" val="3786907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DAD3"/>
        </a:solidFill>
        <a:effectLst/>
      </p:bgPr>
    </p:bg>
    <p:spTree>
      <p:nvGrpSpPr>
        <p:cNvPr id="1" name="">
          <a:extLst>
            <a:ext uri="{FF2B5EF4-FFF2-40B4-BE49-F238E27FC236}">
              <a16:creationId xmlns:a16="http://schemas.microsoft.com/office/drawing/2014/main" id="{354094C2-0353-D307-C08C-948C79549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F0857F-A06B-77E2-BC11-DF673881F2BB}"/>
              </a:ext>
            </a:extLst>
          </p:cNvPr>
          <p:cNvSpPr>
            <a:spLocks noGrp="1"/>
          </p:cNvSpPr>
          <p:nvPr>
            <p:ph type="title"/>
          </p:nvPr>
        </p:nvSpPr>
        <p:spPr>
          <a:xfrm>
            <a:off x="271138" y="20515"/>
            <a:ext cx="6766111" cy="828358"/>
          </a:xfrm>
        </p:spPr>
        <p:txBody>
          <a:bodyPr>
            <a:normAutofit fontScale="90000"/>
          </a:bodyPr>
          <a:lstStyle/>
          <a:p>
            <a:r>
              <a:rPr lang="en-US" b="1" dirty="0">
                <a:solidFill>
                  <a:schemeClr val="bg1"/>
                </a:solidFill>
              </a:rPr>
              <a:t>Top 10 services per group – Cis gender identity.</a:t>
            </a:r>
            <a:endParaRPr lang="en-ZA" b="1" dirty="0">
              <a:solidFill>
                <a:schemeClr val="bg1"/>
              </a:solidFill>
            </a:endParaRPr>
          </a:p>
        </p:txBody>
      </p:sp>
      <p:pic>
        <p:nvPicPr>
          <p:cNvPr id="5" name="Picture 4">
            <a:extLst>
              <a:ext uri="{FF2B5EF4-FFF2-40B4-BE49-F238E27FC236}">
                <a16:creationId xmlns:a16="http://schemas.microsoft.com/office/drawing/2014/main" id="{30980132-F602-0B93-5B55-AC7757D8CFCE}"/>
              </a:ext>
            </a:extLst>
          </p:cNvPr>
          <p:cNvPicPr>
            <a:picLocks noChangeAspect="1"/>
          </p:cNvPicPr>
          <p:nvPr/>
        </p:nvPicPr>
        <p:blipFill>
          <a:blip r:embed="rId3"/>
          <a:stretch>
            <a:fillRect/>
          </a:stretch>
        </p:blipFill>
        <p:spPr>
          <a:xfrm>
            <a:off x="1011981" y="847122"/>
            <a:ext cx="9761328" cy="5768060"/>
          </a:xfrm>
          <a:prstGeom prst="rect">
            <a:avLst/>
          </a:prstGeom>
        </p:spPr>
      </p:pic>
    </p:spTree>
    <p:extLst>
      <p:ext uri="{BB962C8B-B14F-4D97-AF65-F5344CB8AC3E}">
        <p14:creationId xmlns:p14="http://schemas.microsoft.com/office/powerpoint/2010/main" val="1590054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DCE2A884-948D-C09E-EDFA-9348823F4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B6122-337F-3716-0A38-CAA186B04C3B}"/>
              </a:ext>
            </a:extLst>
          </p:cNvPr>
          <p:cNvSpPr>
            <a:spLocks noGrp="1"/>
          </p:cNvSpPr>
          <p:nvPr>
            <p:ph type="title"/>
          </p:nvPr>
        </p:nvSpPr>
        <p:spPr>
          <a:xfrm>
            <a:off x="271138" y="211015"/>
            <a:ext cx="6172200" cy="637858"/>
          </a:xfrm>
        </p:spPr>
        <p:txBody>
          <a:bodyPr>
            <a:normAutofit/>
          </a:bodyPr>
          <a:lstStyle/>
          <a:p>
            <a:r>
              <a:rPr lang="en-US" b="1" dirty="0">
                <a:solidFill>
                  <a:schemeClr val="bg1"/>
                </a:solidFill>
              </a:rPr>
              <a:t>Did Not Identify as Cisgender </a:t>
            </a:r>
            <a:endParaRPr lang="en-ZA" b="1" dirty="0">
              <a:solidFill>
                <a:schemeClr val="bg1"/>
              </a:solidFill>
              <a:cs typeface="Arial"/>
            </a:endParaRPr>
          </a:p>
        </p:txBody>
      </p:sp>
      <p:pic>
        <p:nvPicPr>
          <p:cNvPr id="9" name="Picture 8">
            <a:extLst>
              <a:ext uri="{FF2B5EF4-FFF2-40B4-BE49-F238E27FC236}">
                <a16:creationId xmlns:a16="http://schemas.microsoft.com/office/drawing/2014/main" id="{FBB965AB-4373-4620-BD6D-91750FA1C17E}"/>
              </a:ext>
            </a:extLst>
          </p:cNvPr>
          <p:cNvPicPr>
            <a:picLocks noChangeAspect="1"/>
          </p:cNvPicPr>
          <p:nvPr/>
        </p:nvPicPr>
        <p:blipFill>
          <a:blip r:embed="rId3"/>
          <a:stretch>
            <a:fillRect/>
          </a:stretch>
        </p:blipFill>
        <p:spPr>
          <a:xfrm>
            <a:off x="1296238" y="1306178"/>
            <a:ext cx="8212142" cy="4878583"/>
          </a:xfrm>
          <a:prstGeom prst="rect">
            <a:avLst/>
          </a:prstGeom>
        </p:spPr>
      </p:pic>
    </p:spTree>
    <p:extLst>
      <p:ext uri="{BB962C8B-B14F-4D97-AF65-F5344CB8AC3E}">
        <p14:creationId xmlns:p14="http://schemas.microsoft.com/office/powerpoint/2010/main" val="2297163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DAD3"/>
        </a:solidFill>
        <a:effectLst/>
      </p:bgPr>
    </p:bg>
    <p:spTree>
      <p:nvGrpSpPr>
        <p:cNvPr id="1" name="">
          <a:extLst>
            <a:ext uri="{FF2B5EF4-FFF2-40B4-BE49-F238E27FC236}">
              <a16:creationId xmlns:a16="http://schemas.microsoft.com/office/drawing/2014/main" id="{22066167-0EFB-3FB3-B5F1-D0E172961CA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2122B22-58AB-0179-68C2-C7EBDA44B2C4}"/>
              </a:ext>
            </a:extLst>
          </p:cNvPr>
          <p:cNvSpPr>
            <a:spLocks noGrp="1"/>
          </p:cNvSpPr>
          <p:nvPr>
            <p:ph type="title"/>
          </p:nvPr>
        </p:nvSpPr>
        <p:spPr>
          <a:xfrm>
            <a:off x="904269" y="5284"/>
            <a:ext cx="10786175" cy="676572"/>
          </a:xfrm>
        </p:spPr>
        <p:txBody>
          <a:bodyPr/>
          <a:lstStyle/>
          <a:p>
            <a:pPr algn="ctr"/>
            <a:r>
              <a:rPr lang="en-US" b="1" dirty="0">
                <a:solidFill>
                  <a:schemeClr val="bg1"/>
                </a:solidFill>
              </a:rPr>
              <a:t>Conclusion of service delivery among the two groups</a:t>
            </a:r>
            <a:endParaRPr lang="en-US" b="1" dirty="0">
              <a:solidFill>
                <a:schemeClr val="bg1"/>
              </a:solidFill>
              <a:cs typeface="Arial"/>
            </a:endParaRPr>
          </a:p>
        </p:txBody>
      </p:sp>
      <p:sp>
        <p:nvSpPr>
          <p:cNvPr id="5" name="Content Placeholder 4">
            <a:extLst>
              <a:ext uri="{FF2B5EF4-FFF2-40B4-BE49-F238E27FC236}">
                <a16:creationId xmlns:a16="http://schemas.microsoft.com/office/drawing/2014/main" id="{7868D566-4E48-7058-E5B7-1412BE8E7411}"/>
              </a:ext>
            </a:extLst>
          </p:cNvPr>
          <p:cNvSpPr>
            <a:spLocks noGrp="1"/>
          </p:cNvSpPr>
          <p:nvPr>
            <p:ph sz="quarter" idx="13"/>
          </p:nvPr>
        </p:nvSpPr>
        <p:spPr>
          <a:xfrm>
            <a:off x="745136" y="688650"/>
            <a:ext cx="2841814" cy="6147214"/>
          </a:xfrm>
        </p:spPr>
        <p:txBody>
          <a:bodyPr vert="horz" lIns="91440" tIns="45720" rIns="91440" bIns="45720" rtlCol="0" anchor="t">
            <a:normAutofit fontScale="70000" lnSpcReduction="20000"/>
          </a:bodyPr>
          <a:lstStyle/>
          <a:p>
            <a:pPr marL="182880">
              <a:buNone/>
            </a:pPr>
            <a:r>
              <a:rPr lang="en-US" b="1" dirty="0">
                <a:solidFill>
                  <a:schemeClr val="bg1"/>
                </a:solidFill>
              </a:rPr>
              <a:t>To accurately compare service access between cisgender and non-cisgender clients, we calculated per-client utilization rates rather than relying on total service counts.</a:t>
            </a:r>
            <a:endParaRPr lang="en-US" b="1" dirty="0">
              <a:solidFill>
                <a:schemeClr val="bg1"/>
              </a:solidFill>
              <a:cs typeface="Arial"/>
            </a:endParaRPr>
          </a:p>
          <a:p>
            <a:pPr marL="182880">
              <a:buNone/>
            </a:pPr>
            <a:r>
              <a:rPr lang="en-US" b="1" dirty="0">
                <a:solidFill>
                  <a:schemeClr val="bg1"/>
                </a:solidFill>
              </a:rPr>
              <a:t>Using H2015 as an example:</a:t>
            </a:r>
            <a:endParaRPr lang="en-US" b="1" dirty="0">
              <a:solidFill>
                <a:schemeClr val="bg1"/>
              </a:solidFill>
              <a:cs typeface="Arial"/>
            </a:endParaRPr>
          </a:p>
          <a:p>
            <a:pPr marL="182880">
              <a:buFont typeface="Arial" panose="020B0604020202020204" pitchFamily="34" charset="0"/>
              <a:buChar char="•"/>
            </a:pPr>
            <a:r>
              <a:rPr lang="en-US" b="1" dirty="0">
                <a:solidFill>
                  <a:schemeClr val="bg1"/>
                </a:solidFill>
              </a:rPr>
              <a:t>Cisgender clients received this service 13.29 times per person</a:t>
            </a:r>
            <a:endParaRPr lang="en-US" b="1" dirty="0">
              <a:solidFill>
                <a:schemeClr val="bg1"/>
              </a:solidFill>
              <a:cs typeface="Arial"/>
            </a:endParaRPr>
          </a:p>
          <a:p>
            <a:pPr marL="182880">
              <a:buFont typeface="Arial" panose="020B0604020202020204" pitchFamily="34" charset="0"/>
              <a:buChar char="•"/>
            </a:pPr>
            <a:r>
              <a:rPr lang="en-US" b="1" dirty="0">
                <a:solidFill>
                  <a:schemeClr val="bg1"/>
                </a:solidFill>
              </a:rPr>
              <a:t>Non-cisgender clients received it just 0.34 times per person</a:t>
            </a:r>
            <a:endParaRPr lang="en-US" b="1" dirty="0">
              <a:solidFill>
                <a:schemeClr val="bg1"/>
              </a:solidFill>
              <a:cs typeface="Arial"/>
            </a:endParaRPr>
          </a:p>
          <a:p>
            <a:pPr marL="182880">
              <a:buNone/>
            </a:pPr>
            <a:r>
              <a:rPr lang="en-US" b="1" dirty="0">
                <a:solidFill>
                  <a:schemeClr val="bg1"/>
                </a:solidFill>
              </a:rPr>
              <a:t>This results in a 39:1 utilization gap, revealing a significant disparity in how services are accessed or delivered.</a:t>
            </a:r>
            <a:endParaRPr lang="en-US" b="1" dirty="0">
              <a:solidFill>
                <a:schemeClr val="bg1"/>
              </a:solidFill>
              <a:cs typeface="Arial"/>
            </a:endParaRPr>
          </a:p>
          <a:p>
            <a:pPr marL="182880"/>
            <a:r>
              <a:rPr lang="en-US" b="1" dirty="0">
                <a:solidFill>
                  <a:schemeClr val="bg1"/>
                </a:solidFill>
              </a:rPr>
              <a:t>This pattern is not unique to H2015 — similar gaps appear across other high-volume services, raising important questions about equity and access for gender-diverse individuals.</a:t>
            </a:r>
            <a:endParaRPr lang="en-US" b="1" dirty="0">
              <a:solidFill>
                <a:schemeClr val="bg1"/>
              </a:solidFill>
              <a:cs typeface="Arial"/>
            </a:endParaRPr>
          </a:p>
          <a:p>
            <a:endParaRPr lang="en-US" b="1" dirty="0">
              <a:solidFill>
                <a:schemeClr val="bg1"/>
              </a:solidFill>
              <a:cs typeface="Arial"/>
            </a:endParaRPr>
          </a:p>
        </p:txBody>
      </p:sp>
      <p:sp>
        <p:nvSpPr>
          <p:cNvPr id="15" name="Slide Number Placeholder 4">
            <a:extLst>
              <a:ext uri="{FF2B5EF4-FFF2-40B4-BE49-F238E27FC236}">
                <a16:creationId xmlns:a16="http://schemas.microsoft.com/office/drawing/2014/main" id="{B4F6EDC9-8E42-FE27-896F-68CDF121E59B}"/>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22</a:t>
            </a:fld>
            <a:endParaRPr lang="en-US" dirty="0"/>
          </a:p>
        </p:txBody>
      </p:sp>
      <p:pic>
        <p:nvPicPr>
          <p:cNvPr id="3" name="Picture 2">
            <a:extLst>
              <a:ext uri="{FF2B5EF4-FFF2-40B4-BE49-F238E27FC236}">
                <a16:creationId xmlns:a16="http://schemas.microsoft.com/office/drawing/2014/main" id="{54F07C2B-5636-84A7-735B-9B535D894449}"/>
              </a:ext>
            </a:extLst>
          </p:cNvPr>
          <p:cNvPicPr>
            <a:picLocks noChangeAspect="1"/>
          </p:cNvPicPr>
          <p:nvPr/>
        </p:nvPicPr>
        <p:blipFill>
          <a:blip r:embed="rId3"/>
          <a:stretch>
            <a:fillRect/>
          </a:stretch>
        </p:blipFill>
        <p:spPr>
          <a:xfrm>
            <a:off x="3945536" y="908077"/>
            <a:ext cx="8219714" cy="3837876"/>
          </a:xfrm>
          <a:prstGeom prst="rect">
            <a:avLst/>
          </a:prstGeom>
        </p:spPr>
      </p:pic>
      <p:sp>
        <p:nvSpPr>
          <p:cNvPr id="7" name="TextBox 6">
            <a:extLst>
              <a:ext uri="{FF2B5EF4-FFF2-40B4-BE49-F238E27FC236}">
                <a16:creationId xmlns:a16="http://schemas.microsoft.com/office/drawing/2014/main" id="{5BCD3AAE-1492-4D01-4F51-1788EB9EBF6A}"/>
              </a:ext>
            </a:extLst>
          </p:cNvPr>
          <p:cNvSpPr txBox="1"/>
          <p:nvPr/>
        </p:nvSpPr>
        <p:spPr>
          <a:xfrm>
            <a:off x="4151135" y="4754157"/>
            <a:ext cx="5955904" cy="2076148"/>
          </a:xfrm>
          <a:prstGeom prst="rect">
            <a:avLst/>
          </a:prstGeom>
          <a:noFill/>
        </p:spPr>
        <p:txBody>
          <a:bodyPr wrap="square" lIns="91440" tIns="45720" rIns="91440" bIns="45720" rtlCol="0" anchor="t">
            <a:spAutoFit/>
          </a:bodyPr>
          <a:lstStyle/>
          <a:p>
            <a:pPr>
              <a:buNone/>
            </a:pPr>
            <a:r>
              <a:rPr lang="en-US" sz="1200" b="1" dirty="0">
                <a:solidFill>
                  <a:schemeClr val="bg1"/>
                </a:solidFill>
              </a:rPr>
              <a:t>Contextual Note on Data Interpretation:</a:t>
            </a:r>
            <a:endParaRPr lang="en-US" sz="1200" b="1" dirty="0">
              <a:solidFill>
                <a:schemeClr val="bg1"/>
              </a:solidFill>
              <a:cs typeface="Arial"/>
            </a:endParaRPr>
          </a:p>
          <a:p>
            <a:pPr>
              <a:buNone/>
            </a:pPr>
            <a:r>
              <a:rPr lang="en-US" sz="1200" b="1" dirty="0">
                <a:solidFill>
                  <a:schemeClr val="bg1"/>
                </a:solidFill>
              </a:rPr>
              <a:t>There is often significant stigma associated with identifying as non-cisgender, which may lead clients to withhold or simplify their gender identity when receiving services. As a result, some individuals categorized as "cisgender" in our data may not actually identify that way.</a:t>
            </a:r>
            <a:endParaRPr lang="en-US" sz="1200" b="1" dirty="0">
              <a:solidFill>
                <a:schemeClr val="bg1"/>
              </a:solidFill>
              <a:cs typeface="Arial"/>
            </a:endParaRPr>
          </a:p>
          <a:p>
            <a:r>
              <a:rPr lang="en-US" sz="1200" b="1" dirty="0">
                <a:solidFill>
                  <a:schemeClr val="bg1"/>
                </a:solidFill>
              </a:rPr>
              <a:t>This underreporting can distort service utilization comparisons and obscure true equity gaps. We recommend agencies prioritize improving gender identity data collection practices to ensure greater accuracy, comfort in disclosure, and better-informed equity efforts.</a:t>
            </a:r>
            <a:endParaRPr lang="en-US" sz="1200" b="1" dirty="0">
              <a:solidFill>
                <a:schemeClr val="bg1"/>
              </a:solidFill>
              <a:cs typeface="Arial"/>
            </a:endParaRPr>
          </a:p>
          <a:p>
            <a:endParaRPr lang="en-US" b="1" dirty="0">
              <a:solidFill>
                <a:schemeClr val="bg1"/>
              </a:solidFill>
              <a:cs typeface="Arial"/>
            </a:endParaRPr>
          </a:p>
        </p:txBody>
      </p:sp>
    </p:spTree>
    <p:extLst>
      <p:ext uri="{BB962C8B-B14F-4D97-AF65-F5344CB8AC3E}">
        <p14:creationId xmlns:p14="http://schemas.microsoft.com/office/powerpoint/2010/main" val="2029149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B0DA4-20C3-248D-CBB2-ED8C2DE1EF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4631B-486C-464C-3911-3CACACE6A665}"/>
              </a:ext>
            </a:extLst>
          </p:cNvPr>
          <p:cNvSpPr>
            <a:spLocks noGrp="1"/>
          </p:cNvSpPr>
          <p:nvPr>
            <p:ph type="title"/>
          </p:nvPr>
        </p:nvSpPr>
        <p:spPr>
          <a:xfrm>
            <a:off x="456096" y="260657"/>
            <a:ext cx="10001138" cy="1159192"/>
          </a:xfrm>
        </p:spPr>
        <p:txBody>
          <a:bodyPr>
            <a:normAutofit fontScale="90000"/>
          </a:bodyPr>
          <a:lstStyle/>
          <a:p>
            <a:r>
              <a:rPr lang="en-US" b="1" dirty="0">
                <a:solidFill>
                  <a:schemeClr val="bg1"/>
                </a:solidFill>
              </a:rPr>
              <a:t>Service codes with highest utilization rate gaps explained</a:t>
            </a:r>
          </a:p>
        </p:txBody>
      </p:sp>
      <p:sp>
        <p:nvSpPr>
          <p:cNvPr id="13" name="TextBox 12">
            <a:extLst>
              <a:ext uri="{FF2B5EF4-FFF2-40B4-BE49-F238E27FC236}">
                <a16:creationId xmlns:a16="http://schemas.microsoft.com/office/drawing/2014/main" id="{A7443C34-64DE-252E-44E9-2D35D788ACDC}"/>
              </a:ext>
            </a:extLst>
          </p:cNvPr>
          <p:cNvSpPr txBox="1"/>
          <p:nvPr/>
        </p:nvSpPr>
        <p:spPr>
          <a:xfrm>
            <a:off x="1003092" y="1429384"/>
            <a:ext cx="5947272" cy="4890960"/>
          </a:xfrm>
          <a:prstGeom prst="rect">
            <a:avLst/>
          </a:prstGeom>
          <a:noFill/>
        </p:spPr>
        <p:txBody>
          <a:bodyPr wrap="square" lIns="91440" tIns="45720" rIns="91440" bIns="45720" rtlCol="0" anchor="t">
            <a:spAutoFit/>
          </a:bodyPr>
          <a:lstStyle/>
          <a:p>
            <a:pPr>
              <a:buNone/>
            </a:pPr>
            <a:r>
              <a:rPr lang="en-US" b="1" dirty="0">
                <a:solidFill>
                  <a:schemeClr val="bg1"/>
                </a:solidFill>
              </a:rPr>
              <a:t>H2015 – </a:t>
            </a:r>
            <a:r>
              <a:rPr lang="en-US" b="1" i="1" dirty="0">
                <a:solidFill>
                  <a:schemeClr val="bg1"/>
                </a:solidFill>
              </a:rPr>
              <a:t>Community Support Services (15 min)</a:t>
            </a:r>
            <a:br>
              <a:rPr lang="en-US" b="1" dirty="0"/>
            </a:br>
            <a:r>
              <a:rPr lang="en-US" b="1" dirty="0">
                <a:solidFill>
                  <a:schemeClr val="bg1"/>
                </a:solidFill>
              </a:rPr>
              <a:t>Support for daily living skills, case management, and behavioral support. Delivered in home/community settings.</a:t>
            </a:r>
            <a:endParaRPr lang="en-US" b="1" dirty="0">
              <a:solidFill>
                <a:schemeClr val="bg1"/>
              </a:solidFill>
              <a:cs typeface="Arial"/>
            </a:endParaRPr>
          </a:p>
          <a:p>
            <a:pPr>
              <a:buNone/>
            </a:pPr>
            <a:endParaRPr lang="en-US" b="1" dirty="0">
              <a:solidFill>
                <a:schemeClr val="bg1"/>
              </a:solidFill>
              <a:cs typeface="Arial"/>
            </a:endParaRPr>
          </a:p>
          <a:p>
            <a:pPr>
              <a:buNone/>
            </a:pPr>
            <a:r>
              <a:rPr lang="en-US" b="1" dirty="0">
                <a:solidFill>
                  <a:schemeClr val="bg1"/>
                </a:solidFill>
              </a:rPr>
              <a:t>H2016 – </a:t>
            </a:r>
            <a:r>
              <a:rPr lang="en-US" b="1" i="1" dirty="0">
                <a:solidFill>
                  <a:schemeClr val="bg1"/>
                </a:solidFill>
              </a:rPr>
              <a:t>Community Support Services (Per Diem)</a:t>
            </a:r>
            <a:br>
              <a:rPr lang="en-US" b="1" dirty="0"/>
            </a:br>
            <a:r>
              <a:rPr lang="en-US" b="1" dirty="0">
                <a:solidFill>
                  <a:schemeClr val="bg1"/>
                </a:solidFill>
              </a:rPr>
              <a:t>Same as H2015 but billed per day. Used for higher-intensity or bundled services.</a:t>
            </a:r>
            <a:endParaRPr lang="en-US" b="1" dirty="0">
              <a:solidFill>
                <a:schemeClr val="bg1"/>
              </a:solidFill>
              <a:cs typeface="Arial"/>
            </a:endParaRPr>
          </a:p>
          <a:p>
            <a:pPr>
              <a:buNone/>
            </a:pPr>
            <a:endParaRPr lang="en-US" b="1" dirty="0">
              <a:solidFill>
                <a:schemeClr val="bg1"/>
              </a:solidFill>
              <a:cs typeface="Arial"/>
            </a:endParaRPr>
          </a:p>
          <a:p>
            <a:pPr>
              <a:buNone/>
            </a:pPr>
            <a:r>
              <a:rPr lang="en-US" b="1" dirty="0">
                <a:solidFill>
                  <a:schemeClr val="bg1"/>
                </a:solidFill>
              </a:rPr>
              <a:t>T1020 – </a:t>
            </a:r>
            <a:r>
              <a:rPr lang="en-US" b="1" i="1" dirty="0">
                <a:solidFill>
                  <a:schemeClr val="bg1"/>
                </a:solidFill>
              </a:rPr>
              <a:t>Personal Care Services (Per Diem)</a:t>
            </a:r>
            <a:br>
              <a:rPr lang="en-US" b="1" dirty="0"/>
            </a:br>
            <a:r>
              <a:rPr lang="en-US" b="1" dirty="0">
                <a:solidFill>
                  <a:schemeClr val="bg1"/>
                </a:solidFill>
              </a:rPr>
              <a:t>Non-medical help with activities like bathing, dressing, mobility. Typically, in-home care.</a:t>
            </a:r>
            <a:endParaRPr lang="en-US" b="1" dirty="0">
              <a:solidFill>
                <a:schemeClr val="bg1"/>
              </a:solidFill>
              <a:cs typeface="Arial"/>
            </a:endParaRPr>
          </a:p>
          <a:p>
            <a:endParaRPr lang="en-US" b="1" dirty="0">
              <a:solidFill>
                <a:schemeClr val="bg1"/>
              </a:solidFill>
              <a:cs typeface="Arial"/>
            </a:endParaRPr>
          </a:p>
          <a:p>
            <a:r>
              <a:rPr lang="en-US" b="1" dirty="0">
                <a:solidFill>
                  <a:schemeClr val="bg1"/>
                </a:solidFill>
              </a:rPr>
              <a:t>97153 – </a:t>
            </a:r>
            <a:r>
              <a:rPr lang="en-US" b="1" i="1" dirty="0">
                <a:solidFill>
                  <a:schemeClr val="bg1"/>
                </a:solidFill>
              </a:rPr>
              <a:t>Adaptive Behavior Treatment (15 min)</a:t>
            </a:r>
            <a:br>
              <a:rPr lang="en-US" b="1" dirty="0"/>
            </a:br>
            <a:r>
              <a:rPr lang="en-US" b="1" dirty="0">
                <a:solidFill>
                  <a:schemeClr val="bg1"/>
                </a:solidFill>
              </a:rPr>
              <a:t>1:1 behavioral therapy for autism, delivered by a technician under BCBA supervision.</a:t>
            </a:r>
            <a:endParaRPr lang="en-US" b="1" dirty="0">
              <a:solidFill>
                <a:schemeClr val="bg1"/>
              </a:solidFill>
              <a:cs typeface="Arial"/>
            </a:endParaRPr>
          </a:p>
          <a:p>
            <a:endParaRPr lang="en-US" dirty="0"/>
          </a:p>
        </p:txBody>
      </p:sp>
    </p:spTree>
    <p:extLst>
      <p:ext uri="{BB962C8B-B14F-4D97-AF65-F5344CB8AC3E}">
        <p14:creationId xmlns:p14="http://schemas.microsoft.com/office/powerpoint/2010/main" val="2345332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DAD3"/>
        </a:solidFill>
        <a:effectLst/>
      </p:bgPr>
    </p:bg>
    <p:spTree>
      <p:nvGrpSpPr>
        <p:cNvPr id="1" name="">
          <a:extLst>
            <a:ext uri="{FF2B5EF4-FFF2-40B4-BE49-F238E27FC236}">
              <a16:creationId xmlns:a16="http://schemas.microsoft.com/office/drawing/2014/main" id="{F39765AF-06D6-4304-F57A-A4483278A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E36DC-0CE7-0D48-96F4-BF35B5848BAB}"/>
              </a:ext>
            </a:extLst>
          </p:cNvPr>
          <p:cNvSpPr>
            <a:spLocks noGrp="1"/>
          </p:cNvSpPr>
          <p:nvPr>
            <p:ph type="title"/>
          </p:nvPr>
        </p:nvSpPr>
        <p:spPr>
          <a:xfrm>
            <a:off x="4867238" y="272947"/>
            <a:ext cx="7050442" cy="2703717"/>
          </a:xfrm>
        </p:spPr>
        <p:txBody>
          <a:bodyPr>
            <a:normAutofit/>
          </a:bodyPr>
          <a:lstStyle/>
          <a:p>
            <a:pPr algn="ctr"/>
            <a:r>
              <a:rPr lang="en-US" b="1" dirty="0">
                <a:solidFill>
                  <a:schemeClr val="bg1"/>
                </a:solidFill>
              </a:rPr>
              <a:t>How we are using this data to drive initiatives  - becoming a data driven agency in practice</a:t>
            </a:r>
            <a:endParaRPr lang="en-US" dirty="0">
              <a:cs typeface="Arial" panose="020B0604020202020204"/>
            </a:endParaRPr>
          </a:p>
        </p:txBody>
      </p:sp>
      <p:sp>
        <p:nvSpPr>
          <p:cNvPr id="3" name="Arrow: Curved Right 2">
            <a:extLst>
              <a:ext uri="{FF2B5EF4-FFF2-40B4-BE49-F238E27FC236}">
                <a16:creationId xmlns:a16="http://schemas.microsoft.com/office/drawing/2014/main" id="{6C2918F4-D4AA-CFC7-5A43-07735EAC51FC}"/>
              </a:ext>
            </a:extLst>
          </p:cNvPr>
          <p:cNvSpPr/>
          <p:nvPr/>
        </p:nvSpPr>
        <p:spPr>
          <a:xfrm rot="21136177">
            <a:off x="3497950" y="1419118"/>
            <a:ext cx="1883923" cy="311509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a16="http://schemas.microsoft.com/office/drawing/2014/main" id="{97058A0E-BABA-3532-250D-322A930D3680}"/>
              </a:ext>
            </a:extLst>
          </p:cNvPr>
          <p:cNvSpPr/>
          <p:nvPr/>
        </p:nvSpPr>
        <p:spPr>
          <a:xfrm>
            <a:off x="4445432" y="6082602"/>
            <a:ext cx="3035030" cy="6131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B3D5B3C-3706-52C3-1B0B-B125EC48763C}"/>
              </a:ext>
            </a:extLst>
          </p:cNvPr>
          <p:cNvSpPr txBox="1"/>
          <p:nvPr/>
        </p:nvSpPr>
        <p:spPr>
          <a:xfrm>
            <a:off x="4887721" y="6215721"/>
            <a:ext cx="2480553" cy="338554"/>
          </a:xfrm>
          <a:prstGeom prst="rect">
            <a:avLst/>
          </a:prstGeom>
          <a:noFill/>
        </p:spPr>
        <p:txBody>
          <a:bodyPr wrap="square" lIns="91440" tIns="45720" rIns="91440" bIns="45720" rtlCol="0" anchor="t">
            <a:spAutoFit/>
          </a:bodyPr>
          <a:lstStyle/>
          <a:p>
            <a:r>
              <a:rPr lang="en-US" sz="1600" b="1" dirty="0">
                <a:solidFill>
                  <a:schemeClr val="bg1"/>
                </a:solidFill>
              </a:rPr>
              <a:t>Reducing Barriers</a:t>
            </a:r>
            <a:endParaRPr lang="en-US" sz="1600" b="1" dirty="0">
              <a:solidFill>
                <a:schemeClr val="bg1"/>
              </a:solidFill>
              <a:cs typeface="Arial"/>
            </a:endParaRPr>
          </a:p>
        </p:txBody>
      </p:sp>
      <p:sp>
        <p:nvSpPr>
          <p:cNvPr id="8" name="Scroll: Horizontal 7">
            <a:extLst>
              <a:ext uri="{FF2B5EF4-FFF2-40B4-BE49-F238E27FC236}">
                <a16:creationId xmlns:a16="http://schemas.microsoft.com/office/drawing/2014/main" id="{A711B643-0109-043A-64AA-DC12F28329F8}"/>
              </a:ext>
            </a:extLst>
          </p:cNvPr>
          <p:cNvSpPr/>
          <p:nvPr/>
        </p:nvSpPr>
        <p:spPr>
          <a:xfrm>
            <a:off x="5582821" y="3230938"/>
            <a:ext cx="3570906" cy="1300797"/>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FE16B41-0897-4ABF-28E4-71BE6DB41CCF}"/>
              </a:ext>
            </a:extLst>
          </p:cNvPr>
          <p:cNvSpPr txBox="1"/>
          <p:nvPr/>
        </p:nvSpPr>
        <p:spPr>
          <a:xfrm>
            <a:off x="5786077" y="3439103"/>
            <a:ext cx="3405307" cy="830997"/>
          </a:xfrm>
          <a:prstGeom prst="rect">
            <a:avLst/>
          </a:prstGeom>
          <a:noFill/>
        </p:spPr>
        <p:txBody>
          <a:bodyPr wrap="square" lIns="91440" tIns="45720" rIns="91440" bIns="45720" rtlCol="0" anchor="t">
            <a:spAutoFit/>
          </a:bodyPr>
          <a:lstStyle/>
          <a:p>
            <a:r>
              <a:rPr lang="en-US" sz="1600" b="1" dirty="0">
                <a:solidFill>
                  <a:schemeClr val="bg1"/>
                </a:solidFill>
                <a:highlight>
                  <a:srgbClr val="FFFF00"/>
                </a:highlight>
              </a:rPr>
              <a:t>Data is being used to assure equitable, inclusive and supportive service delivery</a:t>
            </a:r>
          </a:p>
        </p:txBody>
      </p:sp>
      <p:sp>
        <p:nvSpPr>
          <p:cNvPr id="9" name="Scroll: Horizontal 8">
            <a:extLst>
              <a:ext uri="{FF2B5EF4-FFF2-40B4-BE49-F238E27FC236}">
                <a16:creationId xmlns:a16="http://schemas.microsoft.com/office/drawing/2014/main" id="{1B8B85AD-7372-E637-5C0C-2928535B8698}"/>
              </a:ext>
            </a:extLst>
          </p:cNvPr>
          <p:cNvSpPr/>
          <p:nvPr/>
        </p:nvSpPr>
        <p:spPr>
          <a:xfrm>
            <a:off x="8113847" y="4590302"/>
            <a:ext cx="3570906" cy="1224038"/>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0F165C0-1CCF-BDC9-189B-D982D07CAF62}"/>
              </a:ext>
            </a:extLst>
          </p:cNvPr>
          <p:cNvSpPr txBox="1"/>
          <p:nvPr/>
        </p:nvSpPr>
        <p:spPr>
          <a:xfrm>
            <a:off x="8226696" y="4790052"/>
            <a:ext cx="3465919" cy="830997"/>
          </a:xfrm>
          <a:prstGeom prst="rect">
            <a:avLst/>
          </a:prstGeom>
          <a:noFill/>
        </p:spPr>
        <p:txBody>
          <a:bodyPr wrap="square" lIns="91440" tIns="45720" rIns="91440" bIns="45720" rtlCol="0" anchor="t">
            <a:spAutoFit/>
          </a:bodyPr>
          <a:lstStyle/>
          <a:p>
            <a:r>
              <a:rPr lang="en-US" sz="1600" b="1" dirty="0">
                <a:solidFill>
                  <a:schemeClr val="bg1"/>
                </a:solidFill>
                <a:latin typeface="Calibri"/>
                <a:ea typeface="Calibri"/>
                <a:cs typeface="Calibri"/>
              </a:rPr>
              <a:t>Utilizing data</a:t>
            </a:r>
            <a:r>
              <a:rPr lang="en-US" sz="1600" b="1" dirty="0">
                <a:solidFill>
                  <a:schemeClr val="bg1"/>
                </a:solidFill>
                <a:effectLst/>
                <a:latin typeface="Calibri"/>
                <a:ea typeface="Calibri"/>
                <a:cs typeface="Calibri"/>
              </a:rPr>
              <a:t> </a:t>
            </a:r>
            <a:r>
              <a:rPr lang="en-US" sz="1600" b="1" dirty="0">
                <a:solidFill>
                  <a:schemeClr val="bg1"/>
                </a:solidFill>
                <a:latin typeface="Calibri"/>
                <a:ea typeface="Calibri"/>
                <a:cs typeface="Calibri"/>
              </a:rPr>
              <a:t>will enhance strategies</a:t>
            </a:r>
            <a:r>
              <a:rPr lang="en-US" sz="1600" b="1" dirty="0">
                <a:solidFill>
                  <a:schemeClr val="bg1"/>
                </a:solidFill>
                <a:effectLst/>
                <a:latin typeface="Calibri"/>
                <a:ea typeface="Calibri"/>
                <a:cs typeface="Calibri"/>
              </a:rPr>
              <a:t> </a:t>
            </a:r>
            <a:r>
              <a:rPr lang="en-US" sz="1600" b="1" dirty="0">
                <a:solidFill>
                  <a:schemeClr val="bg1"/>
                </a:solidFill>
                <a:latin typeface="Calibri"/>
                <a:ea typeface="Calibri"/>
                <a:cs typeface="Calibri"/>
              </a:rPr>
              <a:t>for outreach efforts. </a:t>
            </a:r>
            <a:r>
              <a:rPr lang="en-US" sz="1600" b="1" dirty="0">
                <a:solidFill>
                  <a:schemeClr val="bg1"/>
                </a:solidFill>
                <a:effectLst/>
                <a:latin typeface="Calibri"/>
                <a:ea typeface="Calibri"/>
                <a:cs typeface="Calibri"/>
              </a:rPr>
              <a:t> </a:t>
            </a:r>
            <a:r>
              <a:rPr lang="en-US" sz="1600" b="1" dirty="0">
                <a:solidFill>
                  <a:schemeClr val="bg1"/>
                </a:solidFill>
                <a:latin typeface="Calibri"/>
                <a:ea typeface="Calibri"/>
                <a:cs typeface="Calibri"/>
              </a:rPr>
              <a:t>Example </a:t>
            </a:r>
            <a:r>
              <a:rPr lang="en-US" sz="1600" b="1" dirty="0">
                <a:solidFill>
                  <a:schemeClr val="bg1"/>
                </a:solidFill>
                <a:effectLst/>
                <a:latin typeface="Calibri"/>
                <a:ea typeface="Calibri"/>
                <a:cs typeface="Calibri"/>
              </a:rPr>
              <a:t>AA males needing SUD services</a:t>
            </a:r>
          </a:p>
        </p:txBody>
      </p:sp>
      <p:sp>
        <p:nvSpPr>
          <p:cNvPr id="10" name="Oval 9">
            <a:extLst>
              <a:ext uri="{FF2B5EF4-FFF2-40B4-BE49-F238E27FC236}">
                <a16:creationId xmlns:a16="http://schemas.microsoft.com/office/drawing/2014/main" id="{5377401B-EDD8-CA1A-0595-225CFF4D3FF3}"/>
              </a:ext>
            </a:extLst>
          </p:cNvPr>
          <p:cNvSpPr/>
          <p:nvPr/>
        </p:nvSpPr>
        <p:spPr>
          <a:xfrm>
            <a:off x="7636212" y="6093808"/>
            <a:ext cx="3035030" cy="6131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D10B862-087A-65F5-853E-1BB195421DC2}"/>
              </a:ext>
            </a:extLst>
          </p:cNvPr>
          <p:cNvSpPr txBox="1"/>
          <p:nvPr/>
        </p:nvSpPr>
        <p:spPr>
          <a:xfrm>
            <a:off x="8226932" y="6205740"/>
            <a:ext cx="1919018" cy="338554"/>
          </a:xfrm>
          <a:prstGeom prst="rect">
            <a:avLst/>
          </a:prstGeom>
          <a:noFill/>
        </p:spPr>
        <p:txBody>
          <a:bodyPr wrap="square" lIns="91440" tIns="45720" rIns="91440" bIns="45720" rtlCol="0" anchor="t">
            <a:spAutoFit/>
          </a:bodyPr>
          <a:lstStyle/>
          <a:p>
            <a:r>
              <a:rPr lang="en-US" sz="1600" b="1" dirty="0">
                <a:solidFill>
                  <a:schemeClr val="bg1"/>
                </a:solidFill>
              </a:rPr>
              <a:t>Fighting Stigma</a:t>
            </a:r>
            <a:endParaRPr lang="en-US" sz="1600" b="1" dirty="0">
              <a:solidFill>
                <a:schemeClr val="bg1"/>
              </a:solidFill>
              <a:cs typeface="Arial"/>
            </a:endParaRPr>
          </a:p>
        </p:txBody>
      </p:sp>
      <p:sp>
        <p:nvSpPr>
          <p:cNvPr id="12" name="Scroll: Horizontal 11">
            <a:extLst>
              <a:ext uri="{FF2B5EF4-FFF2-40B4-BE49-F238E27FC236}">
                <a16:creationId xmlns:a16="http://schemas.microsoft.com/office/drawing/2014/main" id="{D29F1874-8505-28DC-DE36-48CD8D8227E9}"/>
              </a:ext>
            </a:extLst>
          </p:cNvPr>
          <p:cNvSpPr/>
          <p:nvPr/>
        </p:nvSpPr>
        <p:spPr>
          <a:xfrm>
            <a:off x="4339058" y="4644979"/>
            <a:ext cx="3570906" cy="1300797"/>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1FBD819-AFCA-9A70-B3FE-C8873C1A6F28}"/>
              </a:ext>
            </a:extLst>
          </p:cNvPr>
          <p:cNvSpPr txBox="1"/>
          <p:nvPr/>
        </p:nvSpPr>
        <p:spPr>
          <a:xfrm>
            <a:off x="4558874" y="4877336"/>
            <a:ext cx="3327185" cy="595980"/>
          </a:xfrm>
          <a:prstGeom prst="rect">
            <a:avLst/>
          </a:prstGeom>
          <a:noFill/>
        </p:spPr>
        <p:txBody>
          <a:bodyPr wrap="square" lIns="91440" tIns="45720" rIns="91440" bIns="45720" rtlCol="0" anchor="t">
            <a:spAutoFit/>
          </a:bodyPr>
          <a:lstStyle/>
          <a:p>
            <a:r>
              <a:rPr lang="en-US" sz="1600" b="1" dirty="0">
                <a:solidFill>
                  <a:schemeClr val="bg1"/>
                </a:solidFill>
              </a:rPr>
              <a:t>IT Improvements to enhance data collection</a:t>
            </a:r>
          </a:p>
        </p:txBody>
      </p:sp>
    </p:spTree>
    <p:extLst>
      <p:ext uri="{BB962C8B-B14F-4D97-AF65-F5344CB8AC3E}">
        <p14:creationId xmlns:p14="http://schemas.microsoft.com/office/powerpoint/2010/main" val="1334395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AD562-3779-D647-2413-DC8196BDB396}"/>
              </a:ext>
            </a:extLst>
          </p:cNvPr>
          <p:cNvSpPr>
            <a:spLocks noGrp="1"/>
          </p:cNvSpPr>
          <p:nvPr>
            <p:ph type="title"/>
          </p:nvPr>
        </p:nvSpPr>
        <p:spPr>
          <a:xfrm>
            <a:off x="4514635" y="-598"/>
            <a:ext cx="7470795" cy="6059100"/>
          </a:xfrm>
        </p:spPr>
        <p:txBody>
          <a:bodyPr anchor="b">
            <a:normAutofit/>
          </a:bodyPr>
          <a:lstStyle/>
          <a:p>
            <a:pPr algn="l"/>
            <a:br>
              <a:rPr lang="en-US" sz="1800" dirty="0"/>
            </a:br>
            <a:r>
              <a:rPr lang="en-US" sz="1800" b="1" cap="none" dirty="0">
                <a:solidFill>
                  <a:schemeClr val="bg1"/>
                </a:solidFill>
                <a:latin typeface="ADLaM Display"/>
                <a:ea typeface="ADLaM Display"/>
                <a:cs typeface="ADLaM Display"/>
              </a:rPr>
              <a:t>The Community Engagement Manager will work closely with the ISK leadership  team, </a:t>
            </a:r>
            <a:r>
              <a:rPr lang="en-US" sz="1800" b="1" dirty="0">
                <a:solidFill>
                  <a:schemeClr val="bg1"/>
                </a:solidFill>
                <a:latin typeface="ADLaM Display"/>
                <a:ea typeface="ADLaM Display"/>
                <a:cs typeface="ADLaM Display"/>
              </a:rPr>
              <a:t> data</a:t>
            </a:r>
            <a:r>
              <a:rPr lang="en-US" sz="1800" b="1" cap="none" dirty="0">
                <a:solidFill>
                  <a:schemeClr val="bg1"/>
                </a:solidFill>
                <a:latin typeface="ADLaM Display"/>
                <a:ea typeface="ADLaM Display"/>
                <a:cs typeface="ADLaM Display"/>
              </a:rPr>
              <a:t> analytics team, community partners and recipients of services to service needs are addressed</a:t>
            </a:r>
            <a:r>
              <a:rPr lang="en-US" sz="1800" b="1" dirty="0">
                <a:solidFill>
                  <a:schemeClr val="bg1"/>
                </a:solidFill>
                <a:latin typeface="ADLaM Display"/>
                <a:ea typeface="ADLaM Display"/>
                <a:cs typeface="ADLaM Display"/>
              </a:rPr>
              <a:t> and gaps in services are identified</a:t>
            </a:r>
            <a:r>
              <a:rPr lang="en-US" sz="1800" b="1" cap="none" dirty="0">
                <a:solidFill>
                  <a:schemeClr val="bg1"/>
                </a:solidFill>
                <a:latin typeface="ADLaM Display"/>
                <a:ea typeface="ADLaM Display"/>
                <a:cs typeface="ADLaM Display"/>
              </a:rPr>
              <a:t>.</a:t>
            </a:r>
            <a:br>
              <a:rPr lang="en-US" sz="1800" b="1" cap="none" dirty="0">
                <a:latin typeface="ADLaM Display" panose="02010000000000000000" pitchFamily="2" charset="0"/>
                <a:ea typeface="ADLaM Display" panose="02010000000000000000" pitchFamily="2" charset="0"/>
                <a:cs typeface="ADLaM Display" panose="02010000000000000000" pitchFamily="2" charset="0"/>
              </a:rPr>
            </a:br>
            <a:br>
              <a:rPr lang="en-US" sz="1800" b="1" cap="none" dirty="0">
                <a:latin typeface="ADLaM Display" panose="02010000000000000000" pitchFamily="2" charset="0"/>
                <a:ea typeface="ADLaM Display" panose="02010000000000000000" pitchFamily="2" charset="0"/>
                <a:cs typeface="ADLaM Display" panose="02010000000000000000" pitchFamily="2" charset="0"/>
              </a:rPr>
            </a:br>
            <a:br>
              <a:rPr lang="en-US" sz="1800" b="1" cap="none" dirty="0">
                <a:latin typeface="ADLaM Display" panose="02010000000000000000" pitchFamily="2" charset="0"/>
                <a:ea typeface="ADLaM Display" panose="02010000000000000000" pitchFamily="2" charset="0"/>
                <a:cs typeface="ADLaM Display" panose="02010000000000000000" pitchFamily="2" charset="0"/>
              </a:rPr>
            </a:br>
            <a:r>
              <a:rPr lang="en-US" sz="1800" b="1" cap="none" dirty="0">
                <a:solidFill>
                  <a:schemeClr val="bg1"/>
                </a:solidFill>
                <a:latin typeface="ADLaM Display"/>
                <a:ea typeface="ADLaM Display"/>
                <a:cs typeface="ADLaM Display"/>
              </a:rPr>
              <a:t>The focus for </a:t>
            </a:r>
            <a:r>
              <a:rPr lang="en-US" sz="1800" b="1" dirty="0">
                <a:solidFill>
                  <a:schemeClr val="bg1"/>
                </a:solidFill>
                <a:latin typeface="ADLaM Display"/>
                <a:ea typeface="ADLaM Display"/>
                <a:cs typeface="ADLaM Display"/>
              </a:rPr>
              <a:t>our community engagement </a:t>
            </a:r>
            <a:r>
              <a:rPr lang="en-US" sz="1800" b="1" cap="none" dirty="0">
                <a:solidFill>
                  <a:schemeClr val="bg1"/>
                </a:solidFill>
                <a:latin typeface="ADLaM Display"/>
                <a:ea typeface="ADLaM Display"/>
                <a:cs typeface="ADLaM Display"/>
              </a:rPr>
              <a:t>effort will be driven by data, strategic conversations, customer service surveys and need.</a:t>
            </a:r>
            <a:br>
              <a:rPr lang="en-US" sz="1800" b="1" cap="none" dirty="0">
                <a:latin typeface="ADLaM Display" panose="02010000000000000000" pitchFamily="2" charset="0"/>
                <a:ea typeface="ADLaM Display" panose="02010000000000000000" pitchFamily="2" charset="0"/>
                <a:cs typeface="ADLaM Display" panose="02010000000000000000" pitchFamily="2" charset="0"/>
              </a:rPr>
            </a:br>
            <a:br>
              <a:rPr lang="en-US" sz="1800" b="1" cap="none" dirty="0">
                <a:latin typeface="ADLaM Display" panose="02010000000000000000" pitchFamily="2" charset="0"/>
                <a:ea typeface="ADLaM Display" panose="02010000000000000000" pitchFamily="2" charset="0"/>
                <a:cs typeface="ADLaM Display" panose="02010000000000000000" pitchFamily="2" charset="0"/>
              </a:rPr>
            </a:br>
            <a:br>
              <a:rPr lang="en-US" sz="1800" b="1" dirty="0">
                <a:latin typeface="ADLaM Display"/>
                <a:ea typeface="ADLaM Display"/>
                <a:cs typeface="ADLaM Display"/>
              </a:rPr>
            </a:br>
            <a:r>
              <a:rPr lang="en-US" sz="1800" b="1" dirty="0">
                <a:solidFill>
                  <a:schemeClr val="bg1"/>
                </a:solidFill>
                <a:latin typeface="ADLaM Display"/>
                <a:ea typeface="ADLaM Display"/>
                <a:cs typeface="ADLaM Display"/>
              </a:rPr>
              <a:t> </a:t>
            </a:r>
            <a:br>
              <a:rPr lang="en-US" sz="1800" b="1" cap="none" dirty="0">
                <a:latin typeface="ADLaM Display" panose="02010000000000000000" pitchFamily="2" charset="0"/>
                <a:ea typeface="ADLaM Display" panose="02010000000000000000" pitchFamily="2" charset="0"/>
                <a:cs typeface="ADLaM Display" panose="02010000000000000000" pitchFamily="2" charset="0"/>
              </a:rPr>
            </a:br>
            <a:br>
              <a:rPr lang="en-US" sz="1800" b="1" cap="none" dirty="0">
                <a:latin typeface="ADLaM Display" panose="02010000000000000000" pitchFamily="2" charset="0"/>
                <a:ea typeface="ADLaM Display" panose="02010000000000000000" pitchFamily="2" charset="0"/>
                <a:cs typeface="ADLaM Display" panose="02010000000000000000" pitchFamily="2" charset="0"/>
              </a:rPr>
            </a:br>
            <a:r>
              <a:rPr lang="en-US" sz="1800" b="1" cap="none" dirty="0">
                <a:solidFill>
                  <a:schemeClr val="bg1"/>
                </a:solidFill>
                <a:latin typeface="ADLaM Display"/>
                <a:ea typeface="ADLaM Display"/>
                <a:cs typeface="ADLaM Display"/>
              </a:rPr>
              <a:t>We want to </a:t>
            </a:r>
            <a:r>
              <a:rPr lang="en-US" sz="1800" b="1" dirty="0">
                <a:solidFill>
                  <a:schemeClr val="bg1"/>
                </a:solidFill>
                <a:latin typeface="ADLaM Display"/>
                <a:ea typeface="ADLaM Display"/>
                <a:cs typeface="ADLaM Display"/>
              </a:rPr>
              <a:t>achieve</a:t>
            </a:r>
            <a:r>
              <a:rPr lang="en-US" sz="1800" b="1" cap="none" dirty="0">
                <a:solidFill>
                  <a:schemeClr val="bg1"/>
                </a:solidFill>
                <a:effectLst/>
                <a:latin typeface="ADLaM Display"/>
                <a:ea typeface="ADLaM Display"/>
                <a:cs typeface="ADLaM Display"/>
              </a:rPr>
              <a:t> outcomes for our engagement activities </a:t>
            </a:r>
            <a:r>
              <a:rPr lang="en-US" sz="1800" b="1" cap="none" dirty="0">
                <a:solidFill>
                  <a:schemeClr val="bg1"/>
                </a:solidFill>
                <a:latin typeface="ADLaM Display"/>
                <a:ea typeface="ADLaM Display"/>
                <a:cs typeface="ADLaM Display"/>
              </a:rPr>
              <a:t>that align with the strategic plan, agency and community need and in support of those we serve.</a:t>
            </a:r>
            <a:br>
              <a:rPr lang="en-US" sz="1800" b="1" cap="none" dirty="0">
                <a:latin typeface="ADLaM Display" panose="02010000000000000000" pitchFamily="2" charset="0"/>
                <a:ea typeface="ADLaM Display" panose="02010000000000000000" pitchFamily="2" charset="0"/>
                <a:cs typeface="ADLaM Display" panose="02010000000000000000" pitchFamily="2" charset="0"/>
              </a:rPr>
            </a:br>
            <a:br>
              <a:rPr lang="en-US" sz="1800" b="1" cap="none" dirty="0">
                <a:latin typeface="ADLaM Display" panose="02010000000000000000" pitchFamily="2" charset="0"/>
                <a:ea typeface="ADLaM Display" panose="02010000000000000000" pitchFamily="2" charset="0"/>
                <a:cs typeface="ADLaM Display" panose="02010000000000000000" pitchFamily="2" charset="0"/>
              </a:rPr>
            </a:br>
            <a:br>
              <a:rPr lang="en-US" sz="1800" b="1" cap="none" dirty="0">
                <a:latin typeface="ADLaM Display" panose="02010000000000000000" pitchFamily="2" charset="0"/>
                <a:ea typeface="ADLaM Display" panose="02010000000000000000" pitchFamily="2" charset="0"/>
                <a:cs typeface="ADLaM Display" panose="02010000000000000000" pitchFamily="2" charset="0"/>
              </a:rPr>
            </a:br>
            <a:r>
              <a:rPr lang="en-US" sz="1800" b="1" cap="none" dirty="0">
                <a:solidFill>
                  <a:schemeClr val="bg1"/>
                </a:solidFill>
                <a:latin typeface="ADLaM Display"/>
                <a:ea typeface="ADLaM Display"/>
                <a:cs typeface="ADLaM Display"/>
              </a:rPr>
              <a:t>To provide focus for this role, the Community  engagement manager created 4 main areas to begin our  </a:t>
            </a:r>
            <a:r>
              <a:rPr lang="en-US" sz="1800" cap="none" dirty="0">
                <a:solidFill>
                  <a:schemeClr val="bg1"/>
                </a:solidFill>
                <a:latin typeface="ADLaM Display"/>
                <a:ea typeface="ADLaM Display"/>
                <a:cs typeface="ADLaM Display"/>
              </a:rPr>
              <a:t>work</a:t>
            </a:r>
            <a:endParaRPr lang="en-US" dirty="0">
              <a:solidFill>
                <a:schemeClr val="bg1"/>
              </a:solidFill>
            </a:endParaRPr>
          </a:p>
        </p:txBody>
      </p:sp>
      <p:pic>
        <p:nvPicPr>
          <p:cNvPr id="5" name="Picture Placeholder 4" descr="People at meeting">
            <a:extLst>
              <a:ext uri="{FF2B5EF4-FFF2-40B4-BE49-F238E27FC236}">
                <a16:creationId xmlns:a16="http://schemas.microsoft.com/office/drawing/2014/main" id="{A7C132AE-9DFA-8C60-81EE-4396526B30AC}"/>
              </a:ext>
            </a:extLst>
          </p:cNvPr>
          <p:cNvPicPr>
            <a:picLocks noGrp="1" noChangeAspect="1"/>
          </p:cNvPicPr>
          <p:nvPr>
            <p:ph type="pic" sz="quarter" idx="10"/>
          </p:nvPr>
        </p:nvPicPr>
        <p:blipFill>
          <a:blip r:embed="rId3"/>
          <a:srcRect l="26869" r="26869"/>
          <a:stretch/>
        </p:blipFill>
        <p:spPr>
          <a:xfrm>
            <a:off x="-15239" y="0"/>
            <a:ext cx="4530089" cy="6587173"/>
          </a:xfrm>
          <a:noFill/>
        </p:spPr>
      </p:pic>
    </p:spTree>
    <p:extLst>
      <p:ext uri="{BB962C8B-B14F-4D97-AF65-F5344CB8AC3E}">
        <p14:creationId xmlns:p14="http://schemas.microsoft.com/office/powerpoint/2010/main" val="2266903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A2776-2754-066C-5BDA-855EE6557AF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7008B16-5E31-DA0C-15A6-A3E5DBFE822A}"/>
              </a:ext>
            </a:extLst>
          </p:cNvPr>
          <p:cNvSpPr>
            <a:spLocks noGrp="1"/>
          </p:cNvSpPr>
          <p:nvPr>
            <p:ph type="title"/>
          </p:nvPr>
        </p:nvSpPr>
        <p:spPr>
          <a:xfrm>
            <a:off x="917315" y="-274"/>
            <a:ext cx="11247527" cy="1210270"/>
          </a:xfrm>
        </p:spPr>
        <p:txBody>
          <a:bodyPr>
            <a:normAutofit/>
          </a:bodyPr>
          <a:lstStyle/>
          <a:p>
            <a:pPr algn="ctr"/>
            <a:r>
              <a:rPr lang="en-US" sz="2400" b="1" dirty="0">
                <a:solidFill>
                  <a:schemeClr val="bg1"/>
                </a:solidFill>
                <a:latin typeface="ADLaM Display"/>
                <a:ea typeface="ADLaM Display"/>
                <a:cs typeface="ADLaM Display"/>
              </a:rPr>
              <a:t>Engagement and Outreach quadrants</a:t>
            </a:r>
            <a:br>
              <a:rPr lang="en-US" sz="2400" b="1" dirty="0">
                <a:latin typeface="ADLaM Display"/>
              </a:rPr>
            </a:br>
            <a:br>
              <a:rPr lang="en-US" dirty="0"/>
            </a:br>
            <a:endParaRPr lang="en-US" dirty="0"/>
          </a:p>
        </p:txBody>
      </p:sp>
      <p:graphicFrame>
        <p:nvGraphicFramePr>
          <p:cNvPr id="3" name="Content Placeholder 2">
            <a:extLst>
              <a:ext uri="{FF2B5EF4-FFF2-40B4-BE49-F238E27FC236}">
                <a16:creationId xmlns:a16="http://schemas.microsoft.com/office/drawing/2014/main" id="{5BB5CEF5-1163-B3A0-845B-10F7C3251317}"/>
              </a:ext>
            </a:extLst>
          </p:cNvPr>
          <p:cNvGraphicFramePr>
            <a:graphicFrameLocks noGrp="1"/>
          </p:cNvGraphicFramePr>
          <p:nvPr>
            <p:ph sz="quarter" idx="13"/>
          </p:nvPr>
        </p:nvGraphicFramePr>
        <p:xfrm>
          <a:off x="11061700" y="5071841"/>
          <a:ext cx="236537" cy="681482"/>
        </p:xfrm>
        <a:graphic>
          <a:graphicData uri="http://schemas.openxmlformats.org/drawingml/2006/table">
            <a:tbl>
              <a:tblPr firstRow="1" firstCol="1" bandRow="1">
                <a:tableStyleId>{3B4B98B0-60AC-42C2-AFA5-B58CD77FA1E5}</a:tableStyleId>
              </a:tblPr>
              <a:tblGrid>
                <a:gridCol w="115953">
                  <a:extLst>
                    <a:ext uri="{9D8B030D-6E8A-4147-A177-3AD203B41FA5}">
                      <a16:colId xmlns:a16="http://schemas.microsoft.com/office/drawing/2014/main" val="3243392132"/>
                    </a:ext>
                  </a:extLst>
                </a:gridCol>
                <a:gridCol w="120584">
                  <a:extLst>
                    <a:ext uri="{9D8B030D-6E8A-4147-A177-3AD203B41FA5}">
                      <a16:colId xmlns:a16="http://schemas.microsoft.com/office/drawing/2014/main" val="386254136"/>
                    </a:ext>
                  </a:extLst>
                </a:gridCol>
              </a:tblGrid>
              <a:tr h="80973">
                <a:tc>
                  <a:txBody>
                    <a:bodyPr/>
                    <a:lstStyle/>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Data driven engagement and outreach.</a:t>
                      </a:r>
                    </a:p>
                    <a:p>
                      <a:pPr marL="0" marR="0">
                        <a:lnSpc>
                          <a:spcPct val="115000"/>
                        </a:lnSpc>
                        <a:spcBef>
                          <a:spcPts val="0"/>
                        </a:spcBef>
                        <a:spcAft>
                          <a:spcPts val="0"/>
                        </a:spcAft>
                      </a:pPr>
                      <a:r>
                        <a:rPr lang="en-US" sz="100" kern="100" dirty="0">
                          <a:effectLst/>
                        </a:rPr>
                        <a:t>           (at risk-underrepresented individuals in our community)                                                                                                                                                                                                                                                                                                                                                                                                                                                                                                                                                                                                                                                                                                                                                                                                                                                                                                                                                                                                                                                                                                                                                                                                                                                                                                                                                                                                                                                                                                                                                                                                                                                                                                                                                                                                                                                                                                                                                                                                                                                                                                                                                                                                                                                                                                                                                                                                                                                                                                                                                                                                                                                                                                                                                                                                                                                                                                                                                                                                                                                                                                                                                                                                                                                                                                                                                                                                                                                                                                                                                                                                                                                                                                                                                                                                                                                                                                                                                                                                                                                                                                                                                                                                                                                                                                                                                                                                                                                                                          </a:t>
                      </a:r>
                    </a:p>
                    <a:p>
                      <a:pPr marL="0" marR="0">
                        <a:lnSpc>
                          <a:spcPct val="115000"/>
                        </a:lnSpc>
                        <a:spcBef>
                          <a:spcPts val="0"/>
                        </a:spcBef>
                        <a:spcAft>
                          <a:spcPts val="0"/>
                        </a:spcAft>
                      </a:pPr>
                      <a:r>
                        <a:rPr lang="en-US" sz="100" kern="100" dirty="0">
                          <a:effectLst/>
                        </a:rPr>
                        <a:t> </a:t>
                      </a:r>
                    </a:p>
                    <a:p>
                      <a:pPr marL="0" marR="0">
                        <a:lnSpc>
                          <a:spcPct val="115000"/>
                        </a:lnSpc>
                        <a:spcBef>
                          <a:spcPts val="0"/>
                        </a:spcBef>
                        <a:spcAft>
                          <a:spcPts val="0"/>
                        </a:spcAft>
                      </a:pPr>
                      <a:r>
                        <a:rPr lang="en-US" sz="100" kern="100" dirty="0">
                          <a:effectLst/>
                        </a:rPr>
                        <a:t> </a:t>
                      </a:r>
                    </a:p>
                    <a:p>
                      <a:pPr marL="0" marR="0">
                        <a:lnSpc>
                          <a:spcPct val="115000"/>
                        </a:lnSpc>
                        <a:spcBef>
                          <a:spcPts val="0"/>
                        </a:spcBef>
                        <a:spcAft>
                          <a:spcPts val="0"/>
                        </a:spcAft>
                      </a:pPr>
                      <a:r>
                        <a:rPr lang="en-US" sz="100" kern="100" dirty="0">
                          <a:effectLst/>
                        </a:rPr>
                        <a:t> </a:t>
                      </a:r>
                    </a:p>
                    <a:p>
                      <a:pPr marL="0" marR="0">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endParaRPr lang="en-US" sz="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690" marR="1690" marT="0" marB="0"/>
                </a:tc>
                <a:tc>
                  <a:txBody>
                    <a:bodyPr/>
                    <a:lstStyle/>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tabLst>
                          <a:tab pos="1243330" algn="l"/>
                        </a:tabLs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Program Specific engagement and outreach.</a:t>
                      </a:r>
                    </a:p>
                    <a:p>
                      <a:pPr marL="0" marR="0" algn="ctr">
                        <a:lnSpc>
                          <a:spcPct val="115000"/>
                        </a:lnSpc>
                        <a:spcBef>
                          <a:spcPts val="0"/>
                        </a:spcBef>
                        <a:spcAft>
                          <a:spcPts val="0"/>
                        </a:spcAft>
                      </a:pPr>
                      <a:r>
                        <a:rPr lang="en-US" sz="100" kern="100" dirty="0">
                          <a:effectLst/>
                        </a:rPr>
                        <a:t>(In collaboration with ISK program areas for specific targets)</a:t>
                      </a:r>
                      <a:endParaRPr lang="en-US" sz="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690" marR="1690" marT="0" marB="0"/>
                </a:tc>
                <a:extLst>
                  <a:ext uri="{0D108BD9-81ED-4DB2-BD59-A6C34878D82A}">
                    <a16:rowId xmlns:a16="http://schemas.microsoft.com/office/drawing/2014/main" val="2699866291"/>
                  </a:ext>
                </a:extLst>
              </a:tr>
              <a:tr h="82960">
                <a:tc>
                  <a:txBody>
                    <a:bodyPr/>
                    <a:lstStyle/>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Relationship building engagement and outreach</a:t>
                      </a:r>
                    </a:p>
                    <a:p>
                      <a:pPr marL="0" marR="0" algn="ctr">
                        <a:lnSpc>
                          <a:spcPct val="115000"/>
                        </a:lnSpc>
                        <a:spcBef>
                          <a:spcPts val="0"/>
                        </a:spcBef>
                        <a:spcAft>
                          <a:spcPts val="0"/>
                        </a:spcAft>
                      </a:pPr>
                      <a:r>
                        <a:rPr lang="en-US" sz="100" kern="100" dirty="0">
                          <a:effectLst/>
                        </a:rPr>
                        <a:t>(attending events, representing ISK, support for other organizations)</a:t>
                      </a:r>
                    </a:p>
                    <a:p>
                      <a:pPr marL="0" marR="0">
                        <a:lnSpc>
                          <a:spcPct val="115000"/>
                        </a:lnSpc>
                        <a:spcBef>
                          <a:spcPts val="0"/>
                        </a:spcBef>
                        <a:spcAft>
                          <a:spcPts val="0"/>
                        </a:spcAft>
                      </a:pPr>
                      <a:r>
                        <a:rPr lang="en-US" sz="100" kern="100" dirty="0">
                          <a:effectLst/>
                        </a:rPr>
                        <a:t> </a:t>
                      </a:r>
                    </a:p>
                    <a:p>
                      <a:pPr marL="0" marR="0">
                        <a:lnSpc>
                          <a:spcPct val="115000"/>
                        </a:lnSpc>
                        <a:spcBef>
                          <a:spcPts val="0"/>
                        </a:spcBef>
                        <a:spcAft>
                          <a:spcPts val="0"/>
                        </a:spcAft>
                      </a:pPr>
                      <a:r>
                        <a:rPr lang="en-US" sz="100" kern="100" dirty="0">
                          <a:effectLst/>
                        </a:rPr>
                        <a:t> </a:t>
                      </a:r>
                    </a:p>
                    <a:p>
                      <a:pPr marL="0" marR="0">
                        <a:lnSpc>
                          <a:spcPct val="115000"/>
                        </a:lnSpc>
                        <a:spcBef>
                          <a:spcPts val="0"/>
                        </a:spcBef>
                        <a:spcAft>
                          <a:spcPts val="0"/>
                        </a:spcAft>
                      </a:pPr>
                      <a:r>
                        <a:rPr lang="en-US" sz="100" kern="100" dirty="0">
                          <a:effectLst/>
                        </a:rPr>
                        <a:t> </a:t>
                      </a:r>
                    </a:p>
                    <a:p>
                      <a:pPr marL="0" marR="0">
                        <a:lnSpc>
                          <a:spcPct val="115000"/>
                        </a:lnSpc>
                        <a:spcBef>
                          <a:spcPts val="0"/>
                        </a:spcBef>
                        <a:spcAft>
                          <a:spcPts val="0"/>
                        </a:spcAft>
                      </a:pPr>
                      <a:r>
                        <a:rPr lang="en-US" sz="100" kern="100" dirty="0">
                          <a:effectLst/>
                        </a:rPr>
                        <a:t> </a:t>
                      </a:r>
                    </a:p>
                    <a:p>
                      <a:pPr marL="0" marR="0">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endParaRPr lang="en-US" sz="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690" marR="1690" marT="0" marB="0"/>
                </a:tc>
                <a:tc>
                  <a:txBody>
                    <a:bodyPr/>
                    <a:lstStyle/>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 </a:t>
                      </a:r>
                    </a:p>
                    <a:p>
                      <a:pPr marL="0" marR="0" algn="ctr">
                        <a:lnSpc>
                          <a:spcPct val="115000"/>
                        </a:lnSpc>
                        <a:spcBef>
                          <a:spcPts val="0"/>
                        </a:spcBef>
                        <a:spcAft>
                          <a:spcPts val="0"/>
                        </a:spcAft>
                      </a:pPr>
                      <a:r>
                        <a:rPr lang="en-US" sz="100" kern="100" dirty="0">
                          <a:effectLst/>
                        </a:rPr>
                        <a:t>Recipient focused outreach and engagement</a:t>
                      </a:r>
                    </a:p>
                    <a:p>
                      <a:pPr marL="0" marR="0" algn="ctr">
                        <a:lnSpc>
                          <a:spcPct val="115000"/>
                        </a:lnSpc>
                        <a:spcBef>
                          <a:spcPts val="0"/>
                        </a:spcBef>
                        <a:spcAft>
                          <a:spcPts val="0"/>
                        </a:spcAft>
                      </a:pPr>
                      <a:r>
                        <a:rPr lang="en-US" sz="100" kern="100" dirty="0">
                          <a:effectLst/>
                        </a:rPr>
                        <a:t>(Focus groups, collaboration with customer service and others)</a:t>
                      </a:r>
                    </a:p>
                    <a:p>
                      <a:pPr marL="0" marR="0">
                        <a:lnSpc>
                          <a:spcPct val="115000"/>
                        </a:lnSpc>
                        <a:spcBef>
                          <a:spcPts val="0"/>
                        </a:spcBef>
                        <a:spcAft>
                          <a:spcPts val="0"/>
                        </a:spcAft>
                      </a:pPr>
                      <a:r>
                        <a:rPr lang="en-US" sz="100" kern="100" dirty="0">
                          <a:effectLst/>
                        </a:rPr>
                        <a:t> </a:t>
                      </a:r>
                    </a:p>
                    <a:p>
                      <a:pPr marL="0" marR="0">
                        <a:lnSpc>
                          <a:spcPct val="115000"/>
                        </a:lnSpc>
                        <a:spcBef>
                          <a:spcPts val="0"/>
                        </a:spcBef>
                        <a:spcAft>
                          <a:spcPts val="0"/>
                        </a:spcAft>
                      </a:pPr>
                      <a:r>
                        <a:rPr lang="en-US" sz="100" kern="100" dirty="0">
                          <a:effectLst/>
                        </a:rPr>
                        <a:t> </a:t>
                      </a:r>
                    </a:p>
                    <a:p>
                      <a:pPr marL="0" marR="0">
                        <a:lnSpc>
                          <a:spcPct val="115000"/>
                        </a:lnSpc>
                        <a:spcBef>
                          <a:spcPts val="0"/>
                        </a:spcBef>
                        <a:spcAft>
                          <a:spcPts val="0"/>
                        </a:spcAft>
                      </a:pPr>
                      <a:r>
                        <a:rPr lang="en-US" sz="100" kern="100" dirty="0">
                          <a:effectLst/>
                        </a:rPr>
                        <a:t> </a:t>
                      </a:r>
                    </a:p>
                    <a:p>
                      <a:pPr marL="0" marR="0">
                        <a:lnSpc>
                          <a:spcPct val="115000"/>
                        </a:lnSpc>
                        <a:spcBef>
                          <a:spcPts val="0"/>
                        </a:spcBef>
                        <a:spcAft>
                          <a:spcPts val="0"/>
                        </a:spcAft>
                      </a:pPr>
                      <a:r>
                        <a:rPr lang="en-US" sz="100" kern="100" dirty="0">
                          <a:effectLst/>
                        </a:rPr>
                        <a:t> </a:t>
                      </a:r>
                    </a:p>
                    <a:p>
                      <a:pPr marL="0" marR="0" indent="457200">
                        <a:lnSpc>
                          <a:spcPct val="115000"/>
                        </a:lnSpc>
                        <a:spcBef>
                          <a:spcPts val="0"/>
                        </a:spcBef>
                        <a:spcAft>
                          <a:spcPts val="0"/>
                        </a:spcAft>
                      </a:pPr>
                      <a:r>
                        <a:rPr lang="en-US" sz="100" kern="100" dirty="0">
                          <a:effectLst/>
                        </a:rPr>
                        <a:t> </a:t>
                      </a:r>
                      <a:endParaRPr lang="en-US" sz="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690" marR="1690" marT="0" marB="0"/>
                </a:tc>
                <a:extLst>
                  <a:ext uri="{0D108BD9-81ED-4DB2-BD59-A6C34878D82A}">
                    <a16:rowId xmlns:a16="http://schemas.microsoft.com/office/drawing/2014/main" val="794124303"/>
                  </a:ext>
                </a:extLst>
              </a:tr>
            </a:tbl>
          </a:graphicData>
        </a:graphic>
      </p:graphicFrame>
      <p:sp>
        <p:nvSpPr>
          <p:cNvPr id="15" name="Slide Number Placeholder 4">
            <a:extLst>
              <a:ext uri="{FF2B5EF4-FFF2-40B4-BE49-F238E27FC236}">
                <a16:creationId xmlns:a16="http://schemas.microsoft.com/office/drawing/2014/main" id="{BC4E29A4-6B88-F1E4-2EA7-3080F70C5F3D}"/>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26</a:t>
            </a:fld>
            <a:endParaRPr lang="en-US" dirty="0"/>
          </a:p>
        </p:txBody>
      </p:sp>
      <p:graphicFrame>
        <p:nvGraphicFramePr>
          <p:cNvPr id="5" name="Table 4">
            <a:extLst>
              <a:ext uri="{FF2B5EF4-FFF2-40B4-BE49-F238E27FC236}">
                <a16:creationId xmlns:a16="http://schemas.microsoft.com/office/drawing/2014/main" id="{D99C908C-05C6-45E3-827D-E8159EDD8AFC}"/>
              </a:ext>
            </a:extLst>
          </p:cNvPr>
          <p:cNvGraphicFramePr>
            <a:graphicFrameLocks noGrp="1"/>
          </p:cNvGraphicFramePr>
          <p:nvPr>
            <p:extLst>
              <p:ext uri="{D42A27DB-BD31-4B8C-83A1-F6EECF244321}">
                <p14:modId xmlns:p14="http://schemas.microsoft.com/office/powerpoint/2010/main" val="4250607221"/>
              </p:ext>
            </p:extLst>
          </p:nvPr>
        </p:nvGraphicFramePr>
        <p:xfrm>
          <a:off x="986117" y="481852"/>
          <a:ext cx="11192654" cy="6387352"/>
        </p:xfrm>
        <a:graphic>
          <a:graphicData uri="http://schemas.openxmlformats.org/drawingml/2006/table">
            <a:tbl>
              <a:tblPr firstRow="1" firstCol="1" bandRow="1">
                <a:tableStyleId>{3B4B98B0-60AC-42C2-AFA5-B58CD77FA1E5}</a:tableStyleId>
              </a:tblPr>
              <a:tblGrid>
                <a:gridCol w="5486769">
                  <a:extLst>
                    <a:ext uri="{9D8B030D-6E8A-4147-A177-3AD203B41FA5}">
                      <a16:colId xmlns:a16="http://schemas.microsoft.com/office/drawing/2014/main" val="1786249941"/>
                    </a:ext>
                  </a:extLst>
                </a:gridCol>
                <a:gridCol w="5705885">
                  <a:extLst>
                    <a:ext uri="{9D8B030D-6E8A-4147-A177-3AD203B41FA5}">
                      <a16:colId xmlns:a16="http://schemas.microsoft.com/office/drawing/2014/main" val="3104914478"/>
                    </a:ext>
                  </a:extLst>
                </a:gridCol>
              </a:tblGrid>
              <a:tr h="3418813">
                <a:tc>
                  <a:txBody>
                    <a:bodyPr/>
                    <a:lstStyle/>
                    <a:p>
                      <a:pPr marL="0" marR="0" algn="ctr">
                        <a:lnSpc>
                          <a:spcPct val="115000"/>
                        </a:lnSpc>
                        <a:spcBef>
                          <a:spcPts val="0"/>
                        </a:spcBef>
                        <a:spcAft>
                          <a:spcPts val="0"/>
                        </a:spcAft>
                      </a:pPr>
                      <a:r>
                        <a:rPr lang="en-US" sz="1800" b="0" i="1" kern="100" dirty="0">
                          <a:solidFill>
                            <a:schemeClr val="bg1"/>
                          </a:solidFill>
                          <a:effectLst/>
                          <a:latin typeface="ADLaM Display"/>
                          <a:ea typeface="ADLaM Display"/>
                          <a:cs typeface="ADLaM Display"/>
                        </a:rPr>
                        <a:t>1</a:t>
                      </a:r>
                      <a:r>
                        <a:rPr lang="en-US" sz="1800" b="0" i="1" kern="100" dirty="0">
                          <a:solidFill>
                            <a:schemeClr val="bg1"/>
                          </a:solidFill>
                          <a:effectLst/>
                        </a:rPr>
                        <a:t> </a:t>
                      </a:r>
                    </a:p>
                    <a:p>
                      <a:pPr marL="0" marR="0" algn="ctr">
                        <a:lnSpc>
                          <a:spcPct val="115000"/>
                        </a:lnSpc>
                        <a:spcBef>
                          <a:spcPts val="0"/>
                        </a:spcBef>
                        <a:spcAft>
                          <a:spcPts val="0"/>
                        </a:spcAft>
                      </a:pPr>
                      <a:endParaRPr lang="en-US" sz="1400" b="0" i="1" kern="100" dirty="0">
                        <a:solidFill>
                          <a:schemeClr val="bg1"/>
                        </a:solidFill>
                        <a:effectLst/>
                      </a:endParaRPr>
                    </a:p>
                    <a:p>
                      <a:pPr marL="0" marR="0" algn="ctr">
                        <a:lnSpc>
                          <a:spcPct val="115000"/>
                        </a:lnSpc>
                        <a:spcBef>
                          <a:spcPts val="0"/>
                        </a:spcBef>
                        <a:spcAft>
                          <a:spcPts val="0"/>
                        </a:spcAft>
                      </a:pPr>
                      <a:endParaRPr lang="en-US" sz="1400" b="0" i="1" kern="100" dirty="0">
                        <a:solidFill>
                          <a:schemeClr val="bg1"/>
                        </a:solidFill>
                        <a:effectLst/>
                      </a:endParaRPr>
                    </a:p>
                    <a:p>
                      <a:pPr marL="0" marR="0" algn="ctr">
                        <a:lnSpc>
                          <a:spcPct val="115000"/>
                        </a:lnSpc>
                        <a:spcBef>
                          <a:spcPts val="0"/>
                        </a:spcBef>
                        <a:spcAft>
                          <a:spcPts val="0"/>
                        </a:spcAft>
                      </a:pPr>
                      <a:r>
                        <a:rPr lang="en-US" sz="1400" b="0" i="1" kern="100" dirty="0">
                          <a:solidFill>
                            <a:schemeClr val="bg1"/>
                          </a:solidFill>
                          <a:effectLst/>
                        </a:rPr>
                        <a:t> </a:t>
                      </a:r>
                      <a:r>
                        <a:rPr lang="en-US" sz="1400" b="0" i="1" kern="100" dirty="0">
                          <a:solidFill>
                            <a:schemeClr val="bg1"/>
                          </a:solidFill>
                          <a:effectLst/>
                          <a:latin typeface="ADLaM Display"/>
                          <a:ea typeface="ADLaM Display"/>
                          <a:cs typeface="ADLaM Display"/>
                        </a:rPr>
                        <a:t> </a:t>
                      </a:r>
                    </a:p>
                    <a:p>
                      <a:pPr marL="0" marR="0" algn="ctr">
                        <a:lnSpc>
                          <a:spcPct val="115000"/>
                        </a:lnSpc>
                        <a:spcBef>
                          <a:spcPts val="0"/>
                        </a:spcBef>
                        <a:spcAft>
                          <a:spcPts val="0"/>
                        </a:spcAft>
                      </a:pPr>
                      <a:r>
                        <a:rPr lang="en-US" sz="1800" b="0" i="1" kern="100" dirty="0">
                          <a:solidFill>
                            <a:schemeClr val="bg1"/>
                          </a:solidFill>
                          <a:effectLst/>
                          <a:latin typeface="ADLaM Display"/>
                          <a:ea typeface="ADLaM Display"/>
                          <a:cs typeface="ADLaM Display"/>
                        </a:rPr>
                        <a:t>Data driven engagement and outreach</a:t>
                      </a:r>
                    </a:p>
                    <a:p>
                      <a:pPr marL="0" marR="0" lvl="0" algn="ctr">
                        <a:lnSpc>
                          <a:spcPct val="114999"/>
                        </a:lnSpc>
                        <a:spcBef>
                          <a:spcPts val="0"/>
                        </a:spcBef>
                        <a:spcAft>
                          <a:spcPts val="0"/>
                        </a:spcAft>
                        <a:buNone/>
                      </a:pPr>
                      <a:endParaRPr lang="en-US" sz="1800" b="0" i="1" kern="100" dirty="0">
                        <a:solidFill>
                          <a:schemeClr val="bg1"/>
                        </a:solidFill>
                        <a:effectLst/>
                        <a:latin typeface="ADLaM Display"/>
                        <a:ea typeface="ADLaM Display"/>
                        <a:cs typeface="ADLaM Display"/>
                      </a:endParaRPr>
                    </a:p>
                    <a:p>
                      <a:pPr marL="0" marR="0" algn="ctr">
                        <a:lnSpc>
                          <a:spcPct val="115000"/>
                        </a:lnSpc>
                        <a:spcBef>
                          <a:spcPts val="0"/>
                        </a:spcBef>
                        <a:spcAft>
                          <a:spcPts val="0"/>
                        </a:spcAft>
                      </a:pPr>
                      <a:r>
                        <a:rPr lang="en-US" sz="1450" b="0" i="1" kern="100" dirty="0">
                          <a:solidFill>
                            <a:schemeClr val="bg1"/>
                          </a:solidFill>
                          <a:effectLst/>
                          <a:latin typeface="ADLaM Display"/>
                          <a:ea typeface="ADLaM Display"/>
                          <a:cs typeface="ADLaM Display"/>
                        </a:rPr>
                        <a:t>   (at risk and underrepresented individuals in our community</a:t>
                      </a:r>
                      <a:r>
                        <a:rPr lang="en-US" sz="1400" b="0" i="1" kern="100" dirty="0">
                          <a:solidFill>
                            <a:schemeClr val="bg1"/>
                          </a:solidFill>
                          <a:effectLst/>
                          <a:latin typeface="ADLaM Display"/>
                          <a:ea typeface="ADLaM Display"/>
                          <a:cs typeface="ADLaM Display"/>
                        </a:rPr>
                        <a:t>)                                                                                                                                                                                                                                                                                                                                                                                                                                                                                                                                                                                                                                                                                                                                                                                                                                                                                                                                                                                                                                                                                                                                                                                                                                                                                                                                                                                                                                                                                                                                                                                                                                                                                                                                                                                                                                                                                                                                                                                                                                                                                                                                                                                                                                                                                                                                                                                                                                                                                                                                                                                                                                                                                                                                                                                                                                                                                                                                                                                                                                                                                                                                                                                                                                                                                                                                                                                                                                                                                                                                                                                                                                                                                                                                                                                                                                                                                                                                                                                                                                                                                                                                                                                                                                                                                                                                                                                                                                                                                          </a:t>
                      </a:r>
                    </a:p>
                    <a:p>
                      <a:pPr marL="0" marR="0" algn="ctr">
                        <a:lnSpc>
                          <a:spcPct val="115000"/>
                        </a:lnSpc>
                        <a:spcBef>
                          <a:spcPts val="0"/>
                        </a:spcBef>
                        <a:spcAft>
                          <a:spcPts val="0"/>
                        </a:spcAft>
                      </a:pPr>
                      <a:endParaRPr lang="en-US" sz="1400" b="0" i="1" kern="100" dirty="0">
                        <a:solidFill>
                          <a:schemeClr val="bg1"/>
                        </a:solidFill>
                        <a:effectLst/>
                      </a:endParaRPr>
                    </a:p>
                  </a:txBody>
                  <a:tcPr marL="44846" marR="44846" marT="0" marB="0">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15000"/>
                        </a:lnSpc>
                        <a:spcBef>
                          <a:spcPts val="0"/>
                        </a:spcBef>
                        <a:spcAft>
                          <a:spcPts val="0"/>
                        </a:spcAft>
                      </a:pPr>
                      <a:r>
                        <a:rPr lang="en-US" sz="1800" b="1" kern="100" dirty="0">
                          <a:solidFill>
                            <a:schemeClr val="bg1"/>
                          </a:solidFill>
                          <a:effectLst/>
                          <a:latin typeface="ADLaM Display"/>
                          <a:ea typeface="ADLaM Display"/>
                          <a:cs typeface="ADLaM Display"/>
                        </a:rPr>
                        <a:t>2</a:t>
                      </a:r>
                      <a:r>
                        <a:rPr lang="en-US" sz="1800" b="1" kern="100" dirty="0">
                          <a:solidFill>
                            <a:schemeClr val="bg1"/>
                          </a:solidFill>
                          <a:effectLst/>
                        </a:rPr>
                        <a:t> </a:t>
                      </a:r>
                    </a:p>
                    <a:p>
                      <a:pPr marL="0" marR="0" algn="ctr">
                        <a:lnSpc>
                          <a:spcPct val="115000"/>
                        </a:lnSpc>
                        <a:spcBef>
                          <a:spcPts val="0"/>
                        </a:spcBef>
                        <a:spcAft>
                          <a:spcPts val="0"/>
                        </a:spcAft>
                      </a:pPr>
                      <a:endParaRPr lang="en-US" sz="1400" b="1" kern="100" dirty="0">
                        <a:solidFill>
                          <a:schemeClr val="bg1"/>
                        </a:solidFill>
                        <a:effectLst/>
                      </a:endParaRPr>
                    </a:p>
                    <a:p>
                      <a:pPr marL="0" marR="0" algn="ctr">
                        <a:lnSpc>
                          <a:spcPct val="115000"/>
                        </a:lnSpc>
                        <a:spcBef>
                          <a:spcPts val="0"/>
                        </a:spcBef>
                        <a:spcAft>
                          <a:spcPts val="0"/>
                        </a:spcAft>
                      </a:pPr>
                      <a:endParaRPr lang="en-US" sz="1400" b="1" kern="100" dirty="0">
                        <a:solidFill>
                          <a:schemeClr val="bg1"/>
                        </a:solidFill>
                        <a:effectLst/>
                      </a:endParaRPr>
                    </a:p>
                    <a:p>
                      <a:pPr marL="0" marR="0" algn="ctr">
                        <a:lnSpc>
                          <a:spcPct val="115000"/>
                        </a:lnSpc>
                        <a:spcBef>
                          <a:spcPts val="0"/>
                        </a:spcBef>
                        <a:spcAft>
                          <a:spcPts val="0"/>
                        </a:spcAft>
                        <a:tabLst>
                          <a:tab pos="1243330" algn="l"/>
                        </a:tabLst>
                      </a:pPr>
                      <a:r>
                        <a:rPr lang="en-US" sz="1400" b="1" kern="100" dirty="0">
                          <a:solidFill>
                            <a:schemeClr val="bg1"/>
                          </a:solidFill>
                          <a:effectLst/>
                        </a:rPr>
                        <a:t>  </a:t>
                      </a:r>
                    </a:p>
                    <a:p>
                      <a:pPr marL="0" marR="0" algn="ctr">
                        <a:lnSpc>
                          <a:spcPct val="115000"/>
                        </a:lnSpc>
                        <a:spcBef>
                          <a:spcPts val="0"/>
                        </a:spcBef>
                        <a:spcAft>
                          <a:spcPts val="0"/>
                        </a:spcAft>
                      </a:pPr>
                      <a:r>
                        <a:rPr lang="en-US" sz="1800" b="1" kern="100" dirty="0">
                          <a:solidFill>
                            <a:schemeClr val="bg1"/>
                          </a:solidFill>
                          <a:effectLst/>
                          <a:latin typeface="ADLaM Display"/>
                          <a:ea typeface="ADLaM Display"/>
                          <a:cs typeface="ADLaM Display"/>
                        </a:rPr>
                        <a:t>Program Specific engagement and outreach</a:t>
                      </a:r>
                    </a:p>
                    <a:p>
                      <a:pPr marL="0" marR="0" lvl="0" algn="ctr">
                        <a:lnSpc>
                          <a:spcPct val="114999"/>
                        </a:lnSpc>
                        <a:spcBef>
                          <a:spcPts val="0"/>
                        </a:spcBef>
                        <a:spcAft>
                          <a:spcPts val="0"/>
                        </a:spcAft>
                        <a:buNone/>
                      </a:pPr>
                      <a:endParaRPr lang="en-US" sz="1800" b="1" kern="100" dirty="0">
                        <a:solidFill>
                          <a:schemeClr val="bg1"/>
                        </a:solidFill>
                        <a:effectLst/>
                        <a:latin typeface="ADLaM Display"/>
                        <a:ea typeface="ADLaM Display"/>
                        <a:cs typeface="ADLaM Display"/>
                      </a:endParaRPr>
                    </a:p>
                    <a:p>
                      <a:pPr marL="0" marR="0" algn="ctr">
                        <a:lnSpc>
                          <a:spcPct val="115000"/>
                        </a:lnSpc>
                        <a:spcBef>
                          <a:spcPts val="0"/>
                        </a:spcBef>
                        <a:spcAft>
                          <a:spcPts val="0"/>
                        </a:spcAft>
                      </a:pPr>
                      <a:r>
                        <a:rPr lang="en-US" sz="1450" b="1" kern="100" dirty="0">
                          <a:solidFill>
                            <a:schemeClr val="bg1"/>
                          </a:solidFill>
                          <a:effectLst/>
                          <a:latin typeface="ADLaM Display"/>
                          <a:ea typeface="ADLaM Display"/>
                          <a:cs typeface="ADLaM Display"/>
                        </a:rPr>
                        <a:t>(In collaboration with ISK program areas for specific targets)</a:t>
                      </a: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140236273"/>
                  </a:ext>
                </a:extLst>
              </a:tr>
              <a:tr h="2968539">
                <a:tc>
                  <a:txBody>
                    <a:bodyPr/>
                    <a:lstStyle/>
                    <a:p>
                      <a:pPr marL="0" marR="0" algn="ctr">
                        <a:lnSpc>
                          <a:spcPct val="115000"/>
                        </a:lnSpc>
                        <a:spcBef>
                          <a:spcPts val="0"/>
                        </a:spcBef>
                        <a:spcAft>
                          <a:spcPts val="0"/>
                        </a:spcAft>
                      </a:pPr>
                      <a:r>
                        <a:rPr lang="en-US" sz="1800" b="0" i="1" kern="100" dirty="0">
                          <a:solidFill>
                            <a:schemeClr val="bg1"/>
                          </a:solidFill>
                          <a:effectLst/>
                          <a:latin typeface="ADLaM Display"/>
                          <a:ea typeface="ADLaM Display"/>
                          <a:cs typeface="ADLaM Display"/>
                        </a:rPr>
                        <a:t>3 </a:t>
                      </a:r>
                    </a:p>
                    <a:p>
                      <a:pPr marL="0" marR="0" algn="ctr">
                        <a:lnSpc>
                          <a:spcPct val="115000"/>
                        </a:lnSpc>
                        <a:spcBef>
                          <a:spcPts val="0"/>
                        </a:spcBef>
                        <a:spcAft>
                          <a:spcPts val="0"/>
                        </a:spcAft>
                      </a:pPr>
                      <a:endParaRPr lang="en-US" sz="1600" b="0" i="1" kern="100" dirty="0">
                        <a:solidFill>
                          <a:schemeClr val="bg1"/>
                        </a:solidFill>
                        <a:effectLst/>
                      </a:endParaRPr>
                    </a:p>
                    <a:p>
                      <a:pPr marL="0" marR="0" algn="ctr">
                        <a:lnSpc>
                          <a:spcPct val="115000"/>
                        </a:lnSpc>
                        <a:spcBef>
                          <a:spcPts val="0"/>
                        </a:spcBef>
                        <a:spcAft>
                          <a:spcPts val="0"/>
                        </a:spcAft>
                      </a:pPr>
                      <a:r>
                        <a:rPr lang="en-US" sz="1800" b="0" i="1" kern="100" dirty="0">
                          <a:solidFill>
                            <a:schemeClr val="bg1"/>
                          </a:solidFill>
                          <a:effectLst/>
                          <a:latin typeface="ADLaM Display"/>
                          <a:ea typeface="ADLaM Display"/>
                          <a:cs typeface="ADLaM Display"/>
                        </a:rPr>
                        <a:t>Relationship building engagement and outreach</a:t>
                      </a:r>
                      <a:endParaRPr lang="en-US" sz="1800" b="0" i="1" dirty="0">
                        <a:solidFill>
                          <a:schemeClr val="bg1"/>
                        </a:solidFill>
                      </a:endParaRPr>
                    </a:p>
                    <a:p>
                      <a:pPr marL="0" marR="0" lvl="0" algn="ctr">
                        <a:lnSpc>
                          <a:spcPct val="114999"/>
                        </a:lnSpc>
                        <a:spcBef>
                          <a:spcPts val="0"/>
                        </a:spcBef>
                        <a:spcAft>
                          <a:spcPts val="0"/>
                        </a:spcAft>
                        <a:buNone/>
                      </a:pPr>
                      <a:endParaRPr lang="en-US" sz="1800" b="0" i="1" dirty="0">
                        <a:solidFill>
                          <a:schemeClr val="bg1"/>
                        </a:solidFill>
                      </a:endParaRPr>
                    </a:p>
                    <a:p>
                      <a:pPr marL="0" marR="0" lvl="0" algn="ctr">
                        <a:lnSpc>
                          <a:spcPct val="114999"/>
                        </a:lnSpc>
                        <a:spcBef>
                          <a:spcPts val="0"/>
                        </a:spcBef>
                        <a:spcAft>
                          <a:spcPts val="0"/>
                        </a:spcAft>
                        <a:buNone/>
                      </a:pPr>
                      <a:r>
                        <a:rPr lang="en-US" sz="1450" b="0" i="1" kern="100" dirty="0">
                          <a:solidFill>
                            <a:schemeClr val="bg1"/>
                          </a:solidFill>
                          <a:effectLst/>
                          <a:latin typeface="ADLaM Display"/>
                          <a:ea typeface="ADLaM Display"/>
                          <a:cs typeface="ADLaM Display"/>
                        </a:rPr>
                        <a:t>(attending events, representing ISK, support for other organization's initiatives)</a:t>
                      </a:r>
                      <a:endParaRPr lang="en-US" b="0" i="1" dirty="0">
                        <a:solidFill>
                          <a:schemeClr val="bg1"/>
                        </a:solidFill>
                      </a:endParaRPr>
                    </a:p>
                    <a:p>
                      <a:pPr marL="0" marR="0" algn="ctr">
                        <a:lnSpc>
                          <a:spcPct val="115000"/>
                        </a:lnSpc>
                        <a:spcBef>
                          <a:spcPts val="0"/>
                        </a:spcBef>
                        <a:spcAft>
                          <a:spcPts val="0"/>
                        </a:spcAft>
                      </a:pPr>
                      <a:endParaRPr lang="en-US" sz="1450" b="0" i="1" kern="100" dirty="0">
                        <a:solidFill>
                          <a:schemeClr val="bg1"/>
                        </a:solidFill>
                        <a:effectLst/>
                      </a:endParaRPr>
                    </a:p>
                    <a:p>
                      <a:pPr marL="0" marR="0" algn="ctr">
                        <a:lnSpc>
                          <a:spcPct val="115000"/>
                        </a:lnSpc>
                        <a:spcBef>
                          <a:spcPts val="0"/>
                        </a:spcBef>
                        <a:spcAft>
                          <a:spcPts val="0"/>
                        </a:spcAft>
                      </a:pPr>
                      <a:endParaRPr lang="en-US" sz="1200" b="0" i="1" kern="100" dirty="0">
                        <a:solidFill>
                          <a:schemeClr val="bg1"/>
                        </a:solidFill>
                        <a:effectLst/>
                      </a:endParaRPr>
                    </a:p>
                    <a:p>
                      <a:pPr marL="0" marR="0" algn="ctr">
                        <a:lnSpc>
                          <a:spcPct val="115000"/>
                        </a:lnSpc>
                        <a:spcBef>
                          <a:spcPts val="0"/>
                        </a:spcBef>
                        <a:spcAft>
                          <a:spcPts val="0"/>
                        </a:spcAft>
                      </a:pPr>
                      <a:endParaRPr lang="en-US" sz="1200" b="0" i="1" kern="100" dirty="0">
                        <a:solidFill>
                          <a:schemeClr val="bg1"/>
                        </a:solidFill>
                        <a:effectLst/>
                      </a:endParaRPr>
                    </a:p>
                    <a:p>
                      <a:pPr marL="0" marR="0" algn="ctr">
                        <a:lnSpc>
                          <a:spcPct val="115000"/>
                        </a:lnSpc>
                        <a:spcBef>
                          <a:spcPts val="0"/>
                        </a:spcBef>
                        <a:spcAft>
                          <a:spcPts val="0"/>
                        </a:spcAft>
                      </a:pPr>
                      <a:endParaRPr lang="en-US" sz="1200" b="0" i="1" kern="100" dirty="0">
                        <a:solidFill>
                          <a:schemeClr val="bg1"/>
                        </a:solidFill>
                        <a:effectLst/>
                        <a:latin typeface="Aptos"/>
                        <a:cs typeface="Times New Roman"/>
                      </a:endParaRPr>
                    </a:p>
                  </a:txBody>
                  <a:tcPr marL="44846" marR="44846" marT="0" marB="0">
                    <a:lnR w="12700" cap="flat" cmpd="sng" algn="ctr">
                      <a:solidFill>
                        <a:schemeClr val="tx1"/>
                      </a:solidFill>
                      <a:prstDash val="solid"/>
                      <a:round/>
                      <a:headEnd type="none" w="med" len="med"/>
                      <a:tailEnd type="none" w="med" len="med"/>
                    </a:lnR>
                    <a:solidFill>
                      <a:srgbClr val="C0DAD3"/>
                    </a:solidFill>
                  </a:tcPr>
                </a:tc>
                <a:tc>
                  <a:txBody>
                    <a:bodyPr/>
                    <a:lstStyle/>
                    <a:p>
                      <a:pPr marL="0" marR="0" algn="ctr">
                        <a:lnSpc>
                          <a:spcPct val="115000"/>
                        </a:lnSpc>
                        <a:spcBef>
                          <a:spcPts val="0"/>
                        </a:spcBef>
                        <a:spcAft>
                          <a:spcPts val="0"/>
                        </a:spcAft>
                      </a:pPr>
                      <a:r>
                        <a:rPr lang="en-US" sz="1800" b="1" kern="100" dirty="0">
                          <a:solidFill>
                            <a:schemeClr val="bg1"/>
                          </a:solidFill>
                          <a:effectLst/>
                        </a:rPr>
                        <a:t> </a:t>
                      </a:r>
                      <a:r>
                        <a:rPr lang="en-US" sz="1800" b="1" kern="100" dirty="0">
                          <a:solidFill>
                            <a:schemeClr val="bg1"/>
                          </a:solidFill>
                          <a:effectLst/>
                          <a:latin typeface="ADLaM Display"/>
                          <a:ea typeface="ADLaM Display"/>
                          <a:cs typeface="ADLaM Display"/>
                        </a:rPr>
                        <a:t>4</a:t>
                      </a:r>
                    </a:p>
                    <a:p>
                      <a:pPr marL="0" marR="0" algn="ctr">
                        <a:lnSpc>
                          <a:spcPct val="115000"/>
                        </a:lnSpc>
                        <a:spcBef>
                          <a:spcPts val="0"/>
                        </a:spcBef>
                        <a:spcAft>
                          <a:spcPts val="0"/>
                        </a:spcAft>
                      </a:pPr>
                      <a:endParaRPr lang="en-US" sz="1600" b="1" kern="100" dirty="0">
                        <a:solidFill>
                          <a:schemeClr val="bg1"/>
                        </a:solidFill>
                        <a:effectLst/>
                        <a:latin typeface="ADLaM Display"/>
                        <a:ea typeface="ADLaM Display"/>
                        <a:cs typeface="ADLaM Display"/>
                      </a:endParaRPr>
                    </a:p>
                    <a:p>
                      <a:pPr marL="0" marR="0" algn="ctr">
                        <a:lnSpc>
                          <a:spcPct val="115000"/>
                        </a:lnSpc>
                        <a:spcBef>
                          <a:spcPts val="0"/>
                        </a:spcBef>
                        <a:spcAft>
                          <a:spcPts val="0"/>
                        </a:spcAft>
                      </a:pPr>
                      <a:r>
                        <a:rPr lang="en-US" sz="1800" b="1" kern="100" dirty="0">
                          <a:solidFill>
                            <a:schemeClr val="bg1"/>
                          </a:solidFill>
                          <a:effectLst/>
                          <a:latin typeface="ADLaM Display"/>
                          <a:ea typeface="ADLaM Display"/>
                          <a:cs typeface="ADLaM Display"/>
                        </a:rPr>
                        <a:t>Recipient focused outreach and engagement</a:t>
                      </a:r>
                    </a:p>
                    <a:p>
                      <a:pPr marL="0" marR="0" lvl="0" algn="ctr">
                        <a:lnSpc>
                          <a:spcPct val="114999"/>
                        </a:lnSpc>
                        <a:spcBef>
                          <a:spcPts val="0"/>
                        </a:spcBef>
                        <a:spcAft>
                          <a:spcPts val="0"/>
                        </a:spcAft>
                        <a:buNone/>
                      </a:pPr>
                      <a:endParaRPr lang="en-US" sz="1800" b="1" kern="100" dirty="0">
                        <a:solidFill>
                          <a:schemeClr val="bg1"/>
                        </a:solidFill>
                        <a:effectLst/>
                        <a:latin typeface="ADLaM Display"/>
                        <a:ea typeface="ADLaM Display"/>
                        <a:cs typeface="ADLaM Display"/>
                      </a:endParaRPr>
                    </a:p>
                    <a:p>
                      <a:pPr marL="0" marR="0" algn="ctr">
                        <a:lnSpc>
                          <a:spcPct val="115000"/>
                        </a:lnSpc>
                        <a:spcBef>
                          <a:spcPts val="0"/>
                        </a:spcBef>
                        <a:spcAft>
                          <a:spcPts val="0"/>
                        </a:spcAft>
                      </a:pPr>
                      <a:r>
                        <a:rPr lang="en-US" sz="1450" b="1" kern="100" dirty="0">
                          <a:solidFill>
                            <a:schemeClr val="bg1"/>
                          </a:solidFill>
                          <a:effectLst/>
                          <a:latin typeface="ADLaM Display"/>
                          <a:ea typeface="ADLaM Display"/>
                          <a:cs typeface="ADLaM Display"/>
                        </a:rPr>
                        <a:t>(Focus groups, collaboration with customer service and others)</a:t>
                      </a:r>
                    </a:p>
                    <a:p>
                      <a:pPr marL="0" marR="0" algn="ctr">
                        <a:lnSpc>
                          <a:spcPct val="115000"/>
                        </a:lnSpc>
                        <a:spcBef>
                          <a:spcPts val="0"/>
                        </a:spcBef>
                        <a:spcAft>
                          <a:spcPts val="0"/>
                        </a:spcAft>
                      </a:pPr>
                      <a:endParaRPr lang="en-US" sz="1450" b="1" kern="100" dirty="0">
                        <a:solidFill>
                          <a:schemeClr val="bg1"/>
                        </a:solidFill>
                        <a:effectLst/>
                      </a:endParaRPr>
                    </a:p>
                    <a:p>
                      <a:pPr marL="0" marR="0" algn="ctr">
                        <a:lnSpc>
                          <a:spcPct val="115000"/>
                        </a:lnSpc>
                        <a:spcBef>
                          <a:spcPts val="0"/>
                        </a:spcBef>
                        <a:spcAft>
                          <a:spcPts val="0"/>
                        </a:spcAft>
                      </a:pPr>
                      <a:endParaRPr lang="en-US" sz="1200" b="1" kern="100" dirty="0">
                        <a:solidFill>
                          <a:schemeClr val="bg1"/>
                        </a:solidFill>
                        <a:effectLst/>
                      </a:endParaRPr>
                    </a:p>
                    <a:p>
                      <a:pPr marL="0" marR="0" algn="ctr">
                        <a:lnSpc>
                          <a:spcPct val="115000"/>
                        </a:lnSpc>
                        <a:spcBef>
                          <a:spcPts val="0"/>
                        </a:spcBef>
                        <a:spcAft>
                          <a:spcPts val="0"/>
                        </a:spcAft>
                      </a:pPr>
                      <a:endParaRPr lang="en-US" sz="1200" b="1" kern="100" dirty="0">
                        <a:solidFill>
                          <a:schemeClr val="bg1"/>
                        </a:solidFill>
                        <a:effectLst/>
                      </a:endParaRPr>
                    </a:p>
                    <a:p>
                      <a:pPr marL="0" marR="0" algn="ctr">
                        <a:lnSpc>
                          <a:spcPct val="115000"/>
                        </a:lnSpc>
                        <a:spcBef>
                          <a:spcPts val="0"/>
                        </a:spcBef>
                        <a:spcAft>
                          <a:spcPts val="0"/>
                        </a:spcAft>
                      </a:pPr>
                      <a:endParaRPr lang="en-US" sz="1200" b="1" kern="100" dirty="0">
                        <a:solidFill>
                          <a:schemeClr val="bg1"/>
                        </a:solidFill>
                        <a:effectLst/>
                      </a:endParaRPr>
                    </a:p>
                    <a:p>
                      <a:pPr marL="0" marR="0" indent="457200" algn="ctr">
                        <a:lnSpc>
                          <a:spcPct val="115000"/>
                        </a:lnSpc>
                        <a:spcBef>
                          <a:spcPts val="0"/>
                        </a:spcBef>
                        <a:spcAft>
                          <a:spcPts val="0"/>
                        </a:spcAft>
                      </a:pPr>
                      <a:endParaRPr lang="en-US" sz="1200" b="1" kern="100" dirty="0">
                        <a:solidFill>
                          <a:schemeClr val="bg1"/>
                        </a:solidFill>
                        <a:effectLst/>
                        <a:latin typeface="Aptos"/>
                        <a:ea typeface="Aptos" panose="020B0004020202020204" pitchFamily="34" charset="0"/>
                        <a:cs typeface="Times New Roman"/>
                      </a:endParaRPr>
                    </a:p>
                  </a:txBody>
                  <a:tcPr marL="44846" marR="448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0DAD3"/>
                    </a:solidFill>
                  </a:tcPr>
                </a:tc>
                <a:extLst>
                  <a:ext uri="{0D108BD9-81ED-4DB2-BD59-A6C34878D82A}">
                    <a16:rowId xmlns:a16="http://schemas.microsoft.com/office/drawing/2014/main" val="3064885319"/>
                  </a:ext>
                </a:extLst>
              </a:tr>
            </a:tbl>
          </a:graphicData>
        </a:graphic>
      </p:graphicFrame>
    </p:spTree>
    <p:extLst>
      <p:ext uri="{BB962C8B-B14F-4D97-AF65-F5344CB8AC3E}">
        <p14:creationId xmlns:p14="http://schemas.microsoft.com/office/powerpoint/2010/main" val="1953506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9470-E467-282E-C1D7-4F5004FA83BF}"/>
              </a:ext>
            </a:extLst>
          </p:cNvPr>
          <p:cNvSpPr>
            <a:spLocks noGrp="1"/>
          </p:cNvSpPr>
          <p:nvPr>
            <p:ph type="ctrTitle"/>
          </p:nvPr>
        </p:nvSpPr>
        <p:spPr>
          <a:xfrm>
            <a:off x="5930625" y="10900"/>
            <a:ext cx="6244907" cy="6863065"/>
          </a:xfrm>
        </p:spPr>
        <p:txBody>
          <a:bodyPr>
            <a:normAutofit fontScale="90000"/>
          </a:bodyPr>
          <a:lstStyle/>
          <a:p>
            <a:r>
              <a:rPr lang="en-US" sz="2000" dirty="0">
                <a:effectLst/>
                <a:latin typeface="Calibri"/>
                <a:ea typeface="Calibri"/>
                <a:cs typeface="Calibri"/>
              </a:rPr>
              <a:t> </a:t>
            </a:r>
            <a:br>
              <a:rPr lang="en-US" sz="2000" dirty="0">
                <a:effectLst/>
                <a:latin typeface="Calibri" panose="020F0502020204030204" pitchFamily="34" charset="0"/>
              </a:rPr>
            </a:br>
            <a:br>
              <a:rPr lang="en-US" sz="2000" dirty="0">
                <a:effectLst/>
                <a:latin typeface="Calibri" panose="020F0502020204030204" pitchFamily="34" charset="0"/>
              </a:rPr>
            </a:br>
            <a:br>
              <a:rPr lang="en-US" sz="2000" dirty="0">
                <a:effectLst/>
                <a:latin typeface="Calibri" panose="020F0502020204030204" pitchFamily="34" charset="0"/>
              </a:rPr>
            </a:br>
            <a:br>
              <a:rPr lang="en-US" sz="2000" dirty="0">
                <a:effectLst/>
                <a:latin typeface="Calibri" panose="020F0502020204030204" pitchFamily="34" charset="0"/>
              </a:rPr>
            </a:br>
            <a:br>
              <a:rPr lang="en-US" sz="2000" dirty="0">
                <a:effectLst/>
                <a:latin typeface="Calibri" panose="020F0502020204030204" pitchFamily="34" charset="0"/>
              </a:rPr>
            </a:br>
            <a:br>
              <a:rPr lang="en-US" sz="2400" dirty="0">
                <a:effectLst/>
                <a:latin typeface="Calibri" panose="020F0502020204030204" pitchFamily="34" charset="0"/>
              </a:rPr>
            </a:br>
            <a:br>
              <a:rPr lang="en-US" sz="2400" dirty="0">
                <a:effectLst/>
                <a:latin typeface="Calibri" panose="020F0502020204030204" pitchFamily="34" charset="0"/>
              </a:rPr>
            </a:br>
            <a:br>
              <a:rPr lang="en-US" sz="2400" dirty="0">
                <a:effectLst/>
                <a:latin typeface="Calibri" panose="020F0502020204030204" pitchFamily="34" charset="0"/>
              </a:rPr>
            </a:br>
            <a:br>
              <a:rPr lang="en-US" sz="2000" dirty="0">
                <a:effectLst/>
                <a:latin typeface="Calibri" panose="020F0502020204030204" pitchFamily="34" charset="0"/>
              </a:rPr>
            </a:br>
            <a:br>
              <a:rPr lang="en-US" sz="2000" dirty="0">
                <a:effectLst/>
                <a:latin typeface="Calibri" panose="020F0502020204030204" pitchFamily="34" charset="0"/>
              </a:rPr>
            </a:br>
            <a:br>
              <a:rPr lang="en-US" sz="2000" dirty="0">
                <a:effectLst/>
                <a:latin typeface="Calibri" panose="020F0502020204030204" pitchFamily="34" charset="0"/>
              </a:rPr>
            </a:br>
            <a:br>
              <a:rPr lang="en-US" sz="2000" dirty="0">
                <a:effectLst/>
                <a:latin typeface="Calibri" panose="020F0502020204030204" pitchFamily="34" charset="0"/>
              </a:rPr>
            </a:br>
            <a:br>
              <a:rPr lang="en-US" sz="2000" dirty="0">
                <a:effectLst/>
                <a:latin typeface="Calibri" panose="020F0502020204030204" pitchFamily="34" charset="0"/>
              </a:rPr>
            </a:br>
            <a:r>
              <a:rPr lang="en-US" sz="2000" dirty="0">
                <a:effectLst/>
                <a:latin typeface="Calibri"/>
                <a:ea typeface="Calibri"/>
                <a:cs typeface="Calibri"/>
              </a:rPr>
              <a:t>  quadrant #1- Data driven outreach and engagement-</a:t>
            </a:r>
            <a:br>
              <a:rPr lang="en-US" sz="2000" dirty="0">
                <a:effectLst/>
                <a:latin typeface="Calibri" panose="020F0502020204030204" pitchFamily="34" charset="0"/>
              </a:rPr>
            </a:br>
            <a:br>
              <a:rPr lang="en-US" sz="2000" dirty="0">
                <a:effectLst/>
                <a:latin typeface="Calibri" panose="020F0502020204030204" pitchFamily="34" charset="0"/>
              </a:rPr>
            </a:br>
            <a:br>
              <a:rPr lang="en-US" sz="2000" dirty="0">
                <a:effectLst/>
                <a:latin typeface="Calibri" panose="020F0502020204030204" pitchFamily="34" charset="0"/>
              </a:rPr>
            </a:br>
            <a:br>
              <a:rPr lang="en-US" sz="2000" dirty="0">
                <a:effectLst/>
                <a:latin typeface="Calibri" panose="020F0502020204030204" pitchFamily="34" charset="0"/>
              </a:rPr>
            </a:br>
            <a:r>
              <a:rPr lang="en-US" sz="2000" dirty="0">
                <a:latin typeface="Calibri"/>
                <a:ea typeface="Calibri"/>
                <a:cs typeface="Calibri"/>
              </a:rPr>
              <a:t>T</a:t>
            </a:r>
            <a:br>
              <a:rPr lang="en-US" sz="2000" dirty="0">
                <a:latin typeface="Calibri"/>
                <a:ea typeface="Calibri"/>
                <a:cs typeface="Calibri"/>
              </a:rPr>
            </a:br>
            <a:br>
              <a:rPr lang="en-US" sz="2000" dirty="0">
                <a:latin typeface="Calibri"/>
                <a:ea typeface="Calibri"/>
                <a:cs typeface="Calibri"/>
              </a:rPr>
            </a:br>
            <a:br>
              <a:rPr lang="en-US" sz="2000" dirty="0">
                <a:latin typeface="Calibri"/>
                <a:ea typeface="Calibri"/>
                <a:cs typeface="Calibri"/>
              </a:rPr>
            </a:br>
            <a:br>
              <a:rPr lang="en-US" sz="2000" dirty="0">
                <a:latin typeface="Calibri"/>
                <a:ea typeface="Calibri"/>
                <a:cs typeface="Calibri"/>
              </a:rPr>
            </a:br>
            <a:br>
              <a:rPr lang="en-US" sz="2000" dirty="0">
                <a:latin typeface="Calibri"/>
                <a:ea typeface="Calibri"/>
                <a:cs typeface="Calibri"/>
              </a:rPr>
            </a:br>
            <a:br>
              <a:rPr lang="en-US" sz="2000" dirty="0">
                <a:latin typeface="Calibri"/>
                <a:ea typeface="Calibri"/>
                <a:cs typeface="Calibri"/>
              </a:rPr>
            </a:br>
            <a:br>
              <a:rPr lang="en-US" sz="200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br>
              <a:rPr lang="en-US" sz="2000" b="0" dirty="0">
                <a:latin typeface="Calibri"/>
                <a:ea typeface="Calibri"/>
                <a:cs typeface="Calibri"/>
              </a:rPr>
            </a:br>
            <a:r>
              <a:rPr lang="en-US" sz="2000" b="0" dirty="0">
                <a:solidFill>
                  <a:schemeClr val="bg1"/>
                </a:solidFill>
                <a:latin typeface="ADLaM Display"/>
                <a:ea typeface="ADLaM Display"/>
                <a:cs typeface="ADLaM Display"/>
              </a:rPr>
              <a:t>Data</a:t>
            </a:r>
            <a:r>
              <a:rPr lang="en-US" sz="2000" b="0" cap="none" dirty="0">
                <a:solidFill>
                  <a:schemeClr val="bg1"/>
                </a:solidFill>
                <a:effectLst/>
                <a:latin typeface="ADLaM Display"/>
                <a:ea typeface="ADLaM Display"/>
                <a:cs typeface="ADLaM Display"/>
              </a:rPr>
              <a:t> will be used to guide our engagement activities to assure all segments of our community that want our services, are aware of what we offer, know how to access the services ,and have a voice in sharing their experience with our services.</a:t>
            </a:r>
            <a:br>
              <a:rPr lang="en-US" sz="2000" b="0" cap="none" dirty="0">
                <a:effectLst/>
                <a:latin typeface="ADLaM Display" panose="02010000000000000000" pitchFamily="2" charset="0"/>
              </a:rPr>
            </a:br>
            <a:br>
              <a:rPr lang="en-US" sz="2000" b="0" cap="none" dirty="0">
                <a:effectLst/>
                <a:latin typeface="ADLaM Display" panose="02010000000000000000" pitchFamily="2" charset="0"/>
              </a:rPr>
            </a:br>
            <a:r>
              <a:rPr lang="en-US" sz="2000" b="0" cap="none" dirty="0">
                <a:solidFill>
                  <a:schemeClr val="bg1"/>
                </a:solidFill>
                <a:effectLst/>
                <a:latin typeface="ADLaM Display"/>
                <a:ea typeface="ADLaM Display"/>
                <a:cs typeface="ADLaM Display"/>
              </a:rPr>
              <a:t>Data will be used along with targeted conversations in each area where data shows low utilization of services and where stigma, poverty and violence is widespread. </a:t>
            </a:r>
            <a:br>
              <a:rPr lang="en-US" sz="2000" b="0" cap="none" dirty="0">
                <a:effectLst/>
                <a:latin typeface="ADLaM Display" panose="02010000000000000000" pitchFamily="2" charset="0"/>
              </a:rPr>
            </a:br>
            <a:br>
              <a:rPr lang="en-US" sz="2000" b="0" cap="none" dirty="0">
                <a:effectLst/>
                <a:latin typeface="ADLaM Display" panose="02010000000000000000" pitchFamily="2" charset="0"/>
              </a:rPr>
            </a:br>
            <a:r>
              <a:rPr lang="en-US" sz="2000" b="0" cap="none" dirty="0">
                <a:solidFill>
                  <a:schemeClr val="bg1"/>
                </a:solidFill>
                <a:effectLst/>
                <a:latin typeface="ADLaM Display"/>
                <a:ea typeface="ADLaM Display"/>
                <a:cs typeface="ADLaM Display"/>
              </a:rPr>
              <a:t>We will also be working to connect with rural areas where access to services has unique challenges. </a:t>
            </a:r>
            <a:br>
              <a:rPr lang="en-US" sz="2000" b="0" cap="none" dirty="0">
                <a:effectLst/>
                <a:latin typeface="ADLaM Display" panose="02010000000000000000" pitchFamily="2" charset="0"/>
              </a:rPr>
            </a:br>
            <a:br>
              <a:rPr lang="en-US" sz="2000" b="0" cap="none" dirty="0">
                <a:effectLst/>
                <a:latin typeface="ADLaM Display" panose="02010000000000000000" pitchFamily="2" charset="0"/>
              </a:rPr>
            </a:br>
            <a:r>
              <a:rPr lang="en-US" sz="2000" b="0" cap="none" dirty="0">
                <a:solidFill>
                  <a:schemeClr val="bg1"/>
                </a:solidFill>
                <a:effectLst/>
                <a:latin typeface="ADLaM Display"/>
                <a:ea typeface="ADLaM Display"/>
                <a:cs typeface="ADLaM Display"/>
              </a:rPr>
              <a:t>Strategic conversations with community organizations about the data in comparison to their experiences. </a:t>
            </a:r>
            <a:br>
              <a:rPr lang="en-US" sz="2000" b="0" cap="none" dirty="0">
                <a:effectLst/>
                <a:latin typeface="ADLaM Display" panose="02010000000000000000" pitchFamily="2" charset="0"/>
              </a:rPr>
            </a:br>
            <a:br>
              <a:rPr lang="en-US" sz="2000" b="0" dirty="0">
                <a:effectLst/>
                <a:latin typeface="Calibri" panose="020F0502020204030204" pitchFamily="34" charset="0"/>
              </a:rPr>
            </a:br>
            <a:br>
              <a:rPr lang="en-US" sz="2000" b="1" dirty="0">
                <a:effectLst/>
                <a:latin typeface="Calibri" panose="020F0502020204030204" pitchFamily="34" charset="0"/>
              </a:rPr>
            </a:br>
            <a:br>
              <a:rPr lang="en-US" sz="2000" b="1" dirty="0">
                <a:effectLst/>
                <a:latin typeface="Calibri" panose="020F0502020204030204" pitchFamily="34" charset="0"/>
              </a:rPr>
            </a:br>
            <a:br>
              <a:rPr lang="en-US" sz="2000" b="1" dirty="0">
                <a:effectLst/>
                <a:latin typeface="Calibri" panose="020F0502020204030204" pitchFamily="34" charset="0"/>
              </a:rPr>
            </a:br>
            <a:endParaRPr lang="en-US" sz="1800" dirty="0">
              <a:latin typeface="Calibri"/>
            </a:endParaRPr>
          </a:p>
        </p:txBody>
      </p:sp>
      <p:pic>
        <p:nvPicPr>
          <p:cNvPr id="4" name="Picture 3">
            <a:extLst>
              <a:ext uri="{FF2B5EF4-FFF2-40B4-BE49-F238E27FC236}">
                <a16:creationId xmlns:a16="http://schemas.microsoft.com/office/drawing/2014/main" id="{CCA8C46C-53B1-F850-6222-477B00BABA12}"/>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Effect>
                      <a14:colorTemperature colorTemp="11200"/>
                    </a14:imgEffect>
                    <a14:imgEffect>
                      <a14:saturation sat="66000"/>
                    </a14:imgEffect>
                  </a14:imgLayer>
                </a14:imgProps>
              </a:ext>
            </a:extLst>
          </a:blip>
          <a:stretch>
            <a:fillRect/>
          </a:stretch>
        </p:blipFill>
        <p:spPr>
          <a:xfrm>
            <a:off x="2105421" y="11205"/>
            <a:ext cx="3803150" cy="2866522"/>
          </a:xfrm>
          <a:prstGeom prst="rect">
            <a:avLst/>
          </a:prstGeom>
          <a:solidFill>
            <a:schemeClr val="accent4">
              <a:lumMod val="20000"/>
              <a:lumOff val="80000"/>
            </a:schemeClr>
          </a:solidFill>
        </p:spPr>
      </p:pic>
    </p:spTree>
    <p:extLst>
      <p:ext uri="{BB962C8B-B14F-4D97-AF65-F5344CB8AC3E}">
        <p14:creationId xmlns:p14="http://schemas.microsoft.com/office/powerpoint/2010/main" val="732114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DAD3"/>
        </a:solidFill>
        <a:effectLst/>
      </p:bgPr>
    </p:bg>
    <p:spTree>
      <p:nvGrpSpPr>
        <p:cNvPr id="1" name="">
          <a:extLst>
            <a:ext uri="{FF2B5EF4-FFF2-40B4-BE49-F238E27FC236}">
              <a16:creationId xmlns:a16="http://schemas.microsoft.com/office/drawing/2014/main" id="{FC086D47-8DBD-EBC5-61F2-DE3517F670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52E5D-27F4-3384-C081-150B99C5A705}"/>
              </a:ext>
            </a:extLst>
          </p:cNvPr>
          <p:cNvSpPr>
            <a:spLocks noGrp="1"/>
          </p:cNvSpPr>
          <p:nvPr>
            <p:ph type="title"/>
          </p:nvPr>
        </p:nvSpPr>
        <p:spPr>
          <a:xfrm>
            <a:off x="1453420" y="260657"/>
            <a:ext cx="8264226" cy="1226427"/>
          </a:xfrm>
        </p:spPr>
        <p:txBody>
          <a:bodyPr>
            <a:normAutofit/>
          </a:bodyPr>
          <a:lstStyle/>
          <a:p>
            <a:endParaRPr lang="en-US" b="1" dirty="0">
              <a:solidFill>
                <a:schemeClr val="bg1"/>
              </a:solidFill>
              <a:cs typeface="Arial"/>
            </a:endParaRPr>
          </a:p>
        </p:txBody>
      </p:sp>
      <p:sp>
        <p:nvSpPr>
          <p:cNvPr id="13" name="TextBox 12">
            <a:extLst>
              <a:ext uri="{FF2B5EF4-FFF2-40B4-BE49-F238E27FC236}">
                <a16:creationId xmlns:a16="http://schemas.microsoft.com/office/drawing/2014/main" id="{76C8C216-90A2-B543-1753-319455AAF5E2}"/>
              </a:ext>
            </a:extLst>
          </p:cNvPr>
          <p:cNvSpPr txBox="1"/>
          <p:nvPr/>
        </p:nvSpPr>
        <p:spPr>
          <a:xfrm>
            <a:off x="1243734" y="1720736"/>
            <a:ext cx="6014507" cy="3600986"/>
          </a:xfrm>
          <a:prstGeom prst="rect">
            <a:avLst/>
          </a:prstGeom>
          <a:noFill/>
        </p:spPr>
        <p:txBody>
          <a:bodyPr wrap="square" lIns="91440" tIns="45720" rIns="91440" bIns="45720" rtlCol="0" anchor="t">
            <a:spAutoFit/>
          </a:bodyPr>
          <a:lstStyle/>
          <a:p>
            <a:r>
              <a:rPr lang="en-US" sz="2400" b="1" dirty="0">
                <a:solidFill>
                  <a:schemeClr val="bg1"/>
                </a:solidFill>
                <a:latin typeface="ADLaM Display"/>
                <a:ea typeface="ADLaM Display"/>
                <a:cs typeface="ADLaM Display"/>
              </a:rPr>
              <a:t>Future Outreach ideas:</a:t>
            </a:r>
          </a:p>
          <a:p>
            <a:pPr>
              <a:buNone/>
            </a:pPr>
            <a:endParaRPr lang="en-US" sz="2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342900" indent="-342900">
              <a:buAutoNum type="arabicPeriod"/>
            </a:pPr>
            <a:r>
              <a:rPr lang="en-US" sz="2400" b="1" dirty="0">
                <a:solidFill>
                  <a:schemeClr val="bg1"/>
                </a:solidFill>
                <a:latin typeface="ADLaM Display"/>
                <a:ea typeface="ADLaM Display"/>
                <a:cs typeface="ADLaM Display"/>
              </a:rPr>
              <a:t>Individuals with Disabilities.</a:t>
            </a:r>
          </a:p>
          <a:p>
            <a:pPr marL="800100" lvl="1" indent="-342900">
              <a:buFont typeface="Arial"/>
              <a:buChar char="•"/>
            </a:pPr>
            <a:r>
              <a:rPr lang="en-US" sz="2400" b="1" dirty="0">
                <a:solidFill>
                  <a:schemeClr val="bg1"/>
                </a:solidFill>
                <a:latin typeface="ADLaM Display"/>
                <a:ea typeface="ADLaM Display"/>
                <a:cs typeface="ADLaM Display"/>
              </a:rPr>
              <a:t>Vision Impaired</a:t>
            </a:r>
          </a:p>
          <a:p>
            <a:pPr marL="800100" lvl="1" indent="-342900">
              <a:buFont typeface="Arial"/>
              <a:buChar char="•"/>
            </a:pPr>
            <a:r>
              <a:rPr lang="en-US" sz="2400" b="1" dirty="0">
                <a:solidFill>
                  <a:schemeClr val="bg1"/>
                </a:solidFill>
                <a:latin typeface="ADLaM Display"/>
                <a:ea typeface="ADLaM Display"/>
                <a:cs typeface="ADLaM Display"/>
              </a:rPr>
              <a:t>Hearing Impaired</a:t>
            </a:r>
          </a:p>
          <a:p>
            <a:pPr marL="800100" lvl="1" indent="-342900">
              <a:buFont typeface="Arial"/>
              <a:buChar char="•"/>
            </a:pPr>
            <a:r>
              <a:rPr lang="en-US" sz="2400" b="1" dirty="0">
                <a:solidFill>
                  <a:schemeClr val="bg1"/>
                </a:solidFill>
                <a:latin typeface="ADLaM Display"/>
                <a:ea typeface="ADLaM Display"/>
                <a:cs typeface="ADLaM Display"/>
              </a:rPr>
              <a:t>Physical Impairments</a:t>
            </a:r>
          </a:p>
          <a:p>
            <a:pPr marL="342900" indent="-342900">
              <a:buAutoNum type="arabicPeriod"/>
            </a:pPr>
            <a:r>
              <a:rPr lang="en-US" sz="2400" b="1" dirty="0">
                <a:solidFill>
                  <a:schemeClr val="bg1"/>
                </a:solidFill>
                <a:latin typeface="ADLaM Display"/>
                <a:ea typeface="ADLaM Display"/>
                <a:cs typeface="ADLaM Display"/>
              </a:rPr>
              <a:t>Gender Disparity in Services in ZIP Codes</a:t>
            </a:r>
            <a:r>
              <a:rPr lang="en-US" sz="2400" b="1" dirty="0">
                <a:solidFill>
                  <a:schemeClr val="bg1"/>
                </a:solidFill>
              </a:rPr>
              <a:t>.</a:t>
            </a:r>
            <a:endParaRPr lang="en-US" sz="2400" b="1" dirty="0">
              <a:solidFill>
                <a:schemeClr val="bg1"/>
              </a:solidFill>
              <a:cs typeface="Arial"/>
            </a:endParaRPr>
          </a:p>
          <a:p>
            <a:pPr marL="342900" indent="-342900">
              <a:buAutoNum type="arabicPeriod"/>
            </a:pPr>
            <a:endParaRPr lang="en-US" b="1" dirty="0">
              <a:solidFill>
                <a:schemeClr val="bg1"/>
              </a:solidFill>
              <a:cs typeface="Arial"/>
            </a:endParaRPr>
          </a:p>
          <a:p>
            <a:endParaRPr lang="en-US" dirty="0"/>
          </a:p>
        </p:txBody>
      </p:sp>
    </p:spTree>
    <p:extLst>
      <p:ext uri="{BB962C8B-B14F-4D97-AF65-F5344CB8AC3E}">
        <p14:creationId xmlns:p14="http://schemas.microsoft.com/office/powerpoint/2010/main" val="3402775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B208A-5590-4367-A4D8-DC9BCD6ACD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22C876-4F60-1EC5-4384-4E8C90B4ED93}"/>
              </a:ext>
            </a:extLst>
          </p:cNvPr>
          <p:cNvSpPr>
            <a:spLocks noGrp="1"/>
          </p:cNvSpPr>
          <p:nvPr>
            <p:ph type="ctrTitle"/>
          </p:nvPr>
        </p:nvSpPr>
        <p:spPr>
          <a:xfrm>
            <a:off x="6378036" y="408373"/>
            <a:ext cx="4147292" cy="1535837"/>
          </a:xfrm>
        </p:spPr>
        <p:txBody>
          <a:bodyPr>
            <a:noAutofit/>
          </a:bodyPr>
          <a:lstStyle/>
          <a:p>
            <a:r>
              <a:rPr lang="en-US" sz="4800" dirty="0">
                <a:solidFill>
                  <a:schemeClr val="bg1"/>
                </a:solidFill>
              </a:rPr>
              <a:t>Thank you</a:t>
            </a:r>
            <a:endParaRPr lang="en-US" sz="4800" dirty="0">
              <a:solidFill>
                <a:schemeClr val="bg1"/>
              </a:solidFill>
              <a:cs typeface="Arial"/>
            </a:endParaRPr>
          </a:p>
        </p:txBody>
      </p:sp>
      <p:sp>
        <p:nvSpPr>
          <p:cNvPr id="2" name="Title 2">
            <a:extLst>
              <a:ext uri="{FF2B5EF4-FFF2-40B4-BE49-F238E27FC236}">
                <a16:creationId xmlns:a16="http://schemas.microsoft.com/office/drawing/2014/main" id="{50F1D445-2E46-E70F-3A1C-9214E151ECD0}"/>
              </a:ext>
            </a:extLst>
          </p:cNvPr>
          <p:cNvSpPr txBox="1">
            <a:spLocks/>
          </p:cNvSpPr>
          <p:nvPr/>
        </p:nvSpPr>
        <p:spPr>
          <a:xfrm>
            <a:off x="6242304" y="2370339"/>
            <a:ext cx="5938399" cy="26234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cap="all" baseline="0">
                <a:solidFill>
                  <a:schemeClr val="tx1"/>
                </a:solidFill>
                <a:latin typeface="+mj-lt"/>
                <a:ea typeface="+mj-ea"/>
                <a:cs typeface="+mj-cs"/>
              </a:defRPr>
            </a:lvl1pPr>
          </a:lstStyle>
          <a:p>
            <a:r>
              <a:rPr lang="en-US" sz="1400" dirty="0">
                <a:solidFill>
                  <a:schemeClr val="bg1"/>
                </a:solidFill>
              </a:rPr>
              <a:t>Sheila Hibbs</a:t>
            </a:r>
            <a:endParaRPr lang="en-US" sz="1400" dirty="0">
              <a:solidFill>
                <a:schemeClr val="bg1"/>
              </a:solidFill>
              <a:cs typeface="Arial"/>
            </a:endParaRPr>
          </a:p>
          <a:p>
            <a:r>
              <a:rPr lang="en-US" sz="1400" dirty="0">
                <a:solidFill>
                  <a:schemeClr val="bg1"/>
                </a:solidFill>
                <a:cs typeface="Arial"/>
              </a:rPr>
              <a:t>Administrator of Operations</a:t>
            </a:r>
          </a:p>
          <a:p>
            <a:endParaRPr lang="en-US" sz="1400" dirty="0">
              <a:solidFill>
                <a:schemeClr val="bg1"/>
              </a:solidFill>
              <a:cs typeface="Arial"/>
            </a:endParaRPr>
          </a:p>
          <a:p>
            <a:r>
              <a:rPr lang="en-US" sz="1400" dirty="0">
                <a:solidFill>
                  <a:schemeClr val="bg1"/>
                </a:solidFill>
              </a:rPr>
              <a:t>Warwick Barlow </a:t>
            </a:r>
            <a:endParaRPr lang="en-US" sz="1400" dirty="0">
              <a:solidFill>
                <a:schemeClr val="bg1"/>
              </a:solidFill>
              <a:cs typeface="Arial"/>
            </a:endParaRPr>
          </a:p>
          <a:p>
            <a:r>
              <a:rPr lang="en-US" sz="1400" i="1" dirty="0">
                <a:solidFill>
                  <a:schemeClr val="bg1"/>
                </a:solidFill>
              </a:rPr>
              <a:t>Sr. Manager of Analytics and ehr operations</a:t>
            </a:r>
            <a:endParaRPr lang="en-US" sz="1400" i="1" dirty="0">
              <a:solidFill>
                <a:schemeClr val="bg1"/>
              </a:solidFill>
              <a:cs typeface="Arial"/>
            </a:endParaRPr>
          </a:p>
          <a:p>
            <a:endParaRPr lang="en-US" sz="1400" i="1" dirty="0">
              <a:solidFill>
                <a:schemeClr val="bg1"/>
              </a:solidFill>
              <a:cs typeface="Arial"/>
            </a:endParaRPr>
          </a:p>
          <a:p>
            <a:r>
              <a:rPr lang="en-US" sz="1400" dirty="0">
                <a:solidFill>
                  <a:schemeClr val="bg1"/>
                </a:solidFill>
              </a:rPr>
              <a:t>Cheryl Nebedum</a:t>
            </a:r>
            <a:endParaRPr lang="en-US" sz="1400" dirty="0">
              <a:solidFill>
                <a:schemeClr val="bg1"/>
              </a:solidFill>
              <a:cs typeface="Arial"/>
            </a:endParaRPr>
          </a:p>
          <a:p>
            <a:r>
              <a:rPr lang="en-US" sz="1400" i="1" dirty="0">
                <a:solidFill>
                  <a:schemeClr val="bg1"/>
                </a:solidFill>
              </a:rPr>
              <a:t>Community outreach and network engagement manager</a:t>
            </a:r>
            <a:endParaRPr lang="en-US" sz="1400" i="1" dirty="0">
              <a:solidFill>
                <a:schemeClr val="bg1"/>
              </a:solidFill>
              <a:cs typeface="Arial"/>
            </a:endParaRPr>
          </a:p>
          <a:p>
            <a:endParaRPr lang="en-US" sz="1400" i="1" dirty="0">
              <a:solidFill>
                <a:schemeClr val="bg1"/>
              </a:solidFill>
              <a:cs typeface="Arial"/>
            </a:endParaRPr>
          </a:p>
          <a:p>
            <a:endParaRPr lang="en-US" sz="1400" dirty="0">
              <a:solidFill>
                <a:schemeClr val="bg1"/>
              </a:solidFill>
              <a:cs typeface="Arial"/>
            </a:endParaRPr>
          </a:p>
        </p:txBody>
      </p:sp>
    </p:spTree>
    <p:extLst>
      <p:ext uri="{BB962C8B-B14F-4D97-AF65-F5344CB8AC3E}">
        <p14:creationId xmlns:p14="http://schemas.microsoft.com/office/powerpoint/2010/main" val="2116781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DDD8-3394-6FB2-960C-451DEBD7F640}"/>
              </a:ext>
            </a:extLst>
          </p:cNvPr>
          <p:cNvSpPr>
            <a:spLocks noGrp="1"/>
          </p:cNvSpPr>
          <p:nvPr>
            <p:ph type="title"/>
          </p:nvPr>
        </p:nvSpPr>
        <p:spPr>
          <a:xfrm>
            <a:off x="5276893" y="34276"/>
            <a:ext cx="6448941" cy="822845"/>
          </a:xfrm>
        </p:spPr>
        <p:txBody>
          <a:bodyPr/>
          <a:lstStyle/>
          <a:p>
            <a:pPr algn="ctr"/>
            <a:r>
              <a:rPr lang="en-US" b="1" dirty="0">
                <a:solidFill>
                  <a:schemeClr val="bg1"/>
                </a:solidFill>
              </a:rPr>
              <a:t>Scope of analysis</a:t>
            </a:r>
            <a:endParaRPr lang="en-ZA" b="1" dirty="0">
              <a:solidFill>
                <a:schemeClr val="bg1"/>
              </a:solidFill>
              <a:cs typeface="Arial"/>
            </a:endParaRPr>
          </a:p>
        </p:txBody>
      </p:sp>
      <p:pic>
        <p:nvPicPr>
          <p:cNvPr id="12" name="Picture Placeholder 11" descr="A person in a yellow shirt">
            <a:extLst>
              <a:ext uri="{FF2B5EF4-FFF2-40B4-BE49-F238E27FC236}">
                <a16:creationId xmlns:a16="http://schemas.microsoft.com/office/drawing/2014/main" id="{BC85F8C0-B84C-01D2-4208-5596D725B2B0}"/>
              </a:ext>
            </a:extLst>
          </p:cNvPr>
          <p:cNvPicPr>
            <a:picLocks noGrp="1" noChangeAspect="1"/>
          </p:cNvPicPr>
          <p:nvPr>
            <p:ph type="pic" sz="quarter" idx="10"/>
          </p:nvPr>
        </p:nvPicPr>
        <p:blipFill>
          <a:blip r:embed="rId2"/>
          <a:srcRect l="33" r="33"/>
          <a:stretch/>
        </p:blipFill>
        <p:spPr/>
      </p:pic>
      <p:sp>
        <p:nvSpPr>
          <p:cNvPr id="4" name="Text Placeholder 3">
            <a:extLst>
              <a:ext uri="{FF2B5EF4-FFF2-40B4-BE49-F238E27FC236}">
                <a16:creationId xmlns:a16="http://schemas.microsoft.com/office/drawing/2014/main" id="{51D6AA66-EC20-FCAE-04B0-6BEB18463C2D}"/>
              </a:ext>
            </a:extLst>
          </p:cNvPr>
          <p:cNvSpPr>
            <a:spLocks noGrp="1"/>
          </p:cNvSpPr>
          <p:nvPr>
            <p:ph type="body" sz="quarter" idx="11"/>
          </p:nvPr>
        </p:nvSpPr>
        <p:spPr>
          <a:xfrm>
            <a:off x="4799910" y="863046"/>
            <a:ext cx="7301960" cy="4484817"/>
          </a:xfrm>
        </p:spPr>
        <p:txBody>
          <a:bodyPr vert="horz" lIns="91440" tIns="45720" rIns="91440" bIns="45720" rtlCol="0" anchor="t">
            <a:noAutofit/>
          </a:bodyPr>
          <a:lstStyle/>
          <a:p>
            <a:r>
              <a:rPr lang="en-US" sz="1800" b="1" dirty="0">
                <a:solidFill>
                  <a:schemeClr val="bg1"/>
                </a:solidFill>
              </a:rPr>
              <a:t>This analysis represents the first phase of a broader initiative to explore how different communities engage with ISK services.</a:t>
            </a:r>
            <a:endParaRPr lang="en-US" sz="1800" b="1" dirty="0">
              <a:solidFill>
                <a:schemeClr val="bg1"/>
              </a:solidFill>
              <a:cs typeface="Arial"/>
            </a:endParaRPr>
          </a:p>
          <a:p>
            <a:r>
              <a:rPr lang="en-US" sz="1800" b="1" dirty="0">
                <a:solidFill>
                  <a:schemeClr val="bg1"/>
                </a:solidFill>
              </a:rPr>
              <a:t>We examined:</a:t>
            </a:r>
            <a:endParaRPr lang="en-US" sz="1800" b="1" dirty="0">
              <a:solidFill>
                <a:schemeClr val="bg1"/>
              </a:solidFill>
              <a:cs typeface="Arial"/>
            </a:endParaRPr>
          </a:p>
          <a:p>
            <a:pPr>
              <a:buFont typeface="Arial" panose="020B0604020202020204" pitchFamily="34" charset="0"/>
              <a:buChar char="•"/>
            </a:pPr>
            <a:r>
              <a:rPr lang="en-US" sz="1800" b="1" dirty="0">
                <a:solidFill>
                  <a:schemeClr val="bg1"/>
                </a:solidFill>
              </a:rPr>
              <a:t>Penetration rates by ZIP code, by age and race.</a:t>
            </a:r>
            <a:endParaRPr lang="en-US" sz="1800" b="1" dirty="0">
              <a:solidFill>
                <a:schemeClr val="bg1"/>
              </a:solidFill>
              <a:cs typeface="Arial"/>
            </a:endParaRPr>
          </a:p>
          <a:p>
            <a:pPr>
              <a:buFont typeface="Arial" panose="020B0604020202020204" pitchFamily="34" charset="0"/>
              <a:buChar char="•"/>
            </a:pPr>
            <a:r>
              <a:rPr lang="en-US" sz="1800" b="1" dirty="0">
                <a:solidFill>
                  <a:schemeClr val="bg1"/>
                </a:solidFill>
              </a:rPr>
              <a:t>Service utilization disparities based on gender identity.</a:t>
            </a:r>
            <a:endParaRPr lang="en-US" sz="1800" b="1" dirty="0">
              <a:solidFill>
                <a:schemeClr val="bg1"/>
              </a:solidFill>
              <a:cs typeface="Arial"/>
            </a:endParaRPr>
          </a:p>
          <a:p>
            <a:r>
              <a:rPr lang="en-US" sz="1800" b="1" dirty="0">
                <a:solidFill>
                  <a:schemeClr val="bg1"/>
                </a:solidFill>
              </a:rPr>
              <a:t>Our goal: to identify gaps in equitable access, spotlight underutilized services, and lay the groundwork for future deep dives into community-level equity.</a:t>
            </a:r>
            <a:endParaRPr lang="en-US" sz="1800" b="1" dirty="0">
              <a:solidFill>
                <a:schemeClr val="bg1"/>
              </a:solidFill>
              <a:cs typeface="Arial"/>
            </a:endParaRPr>
          </a:p>
        </p:txBody>
      </p:sp>
      <p:pic>
        <p:nvPicPr>
          <p:cNvPr id="5" name="Picture 4" descr="3D pie chart graphic">
            <a:extLst>
              <a:ext uri="{FF2B5EF4-FFF2-40B4-BE49-F238E27FC236}">
                <a16:creationId xmlns:a16="http://schemas.microsoft.com/office/drawing/2014/main" id="{E692B0FD-1CCC-BD18-38DE-CD2951B4AD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570883" y="5368162"/>
            <a:ext cx="2844899" cy="1219892"/>
          </a:xfrm>
          <a:prstGeom prst="rect">
            <a:avLst/>
          </a:prstGeom>
          <a:ln>
            <a:solidFill>
              <a:schemeClr val="accent2">
                <a:lumMod val="20000"/>
                <a:lumOff val="80000"/>
              </a:schemeClr>
            </a:solidFill>
          </a:ln>
          <a:effectLst>
            <a:glow rad="63500">
              <a:schemeClr val="accent2">
                <a:satMod val="175000"/>
                <a:alpha val="40000"/>
              </a:schemeClr>
            </a:glow>
            <a:outerShdw blurRad="622300" dist="50800" dir="5400000" algn="ctr" rotWithShape="0">
              <a:srgbClr val="000000">
                <a:alpha val="43137"/>
              </a:srgbClr>
            </a:outerShdw>
          </a:effectLst>
        </p:spPr>
      </p:pic>
    </p:spTree>
    <p:extLst>
      <p:ext uri="{BB962C8B-B14F-4D97-AF65-F5344CB8AC3E}">
        <p14:creationId xmlns:p14="http://schemas.microsoft.com/office/powerpoint/2010/main" val="3590816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9F0-B02C-F479-3755-F41439C1E147}"/>
              </a:ext>
            </a:extLst>
          </p:cNvPr>
          <p:cNvSpPr>
            <a:spLocks noGrp="1"/>
          </p:cNvSpPr>
          <p:nvPr>
            <p:ph type="title"/>
          </p:nvPr>
        </p:nvSpPr>
        <p:spPr>
          <a:xfrm>
            <a:off x="6908799" y="258845"/>
            <a:ext cx="2798619" cy="969245"/>
          </a:xfrm>
        </p:spPr>
        <p:txBody>
          <a:bodyPr/>
          <a:lstStyle/>
          <a:p>
            <a:pPr algn="ctr"/>
            <a:r>
              <a:rPr lang="en-US" dirty="0">
                <a:solidFill>
                  <a:schemeClr val="bg1"/>
                </a:solidFill>
              </a:rPr>
              <a:t>Dataset</a:t>
            </a:r>
            <a:endParaRPr lang="en-US" dirty="0">
              <a:solidFill>
                <a:schemeClr val="bg1"/>
              </a:solidFill>
              <a:cs typeface="Arial"/>
            </a:endParaRPr>
          </a:p>
        </p:txBody>
      </p:sp>
      <p:sp>
        <p:nvSpPr>
          <p:cNvPr id="5" name="Text Placeholder 4">
            <a:extLst>
              <a:ext uri="{FF2B5EF4-FFF2-40B4-BE49-F238E27FC236}">
                <a16:creationId xmlns:a16="http://schemas.microsoft.com/office/drawing/2014/main" id="{CE3C8A46-D49C-FB70-9062-B672F2F7FB49}"/>
              </a:ext>
            </a:extLst>
          </p:cNvPr>
          <p:cNvSpPr>
            <a:spLocks noGrp="1"/>
          </p:cNvSpPr>
          <p:nvPr>
            <p:ph type="body" sz="quarter" idx="13"/>
          </p:nvPr>
        </p:nvSpPr>
        <p:spPr>
          <a:xfrm>
            <a:off x="4538080" y="1205404"/>
            <a:ext cx="7403031" cy="4024964"/>
          </a:xfrm>
        </p:spPr>
        <p:txBody>
          <a:bodyPr vert="horz" lIns="91440" tIns="45720" rIns="91440" bIns="45720" rtlCol="0" anchor="t">
            <a:noAutofit/>
          </a:bodyPr>
          <a:lstStyle/>
          <a:p>
            <a:r>
              <a:rPr lang="en-US" sz="1400" b="1" dirty="0">
                <a:solidFill>
                  <a:schemeClr val="bg1"/>
                </a:solidFill>
              </a:rPr>
              <a:t>This analysis used service data from 9,302 unique individuals who received care through ISK be it direct programs or Provider Services between October 1, 2023 and September 30, 2024. We calculated averages and demographic distributions from this dataset, then compared them to publicly available U.S. Census ZIP code-level information, including:</a:t>
            </a:r>
            <a:endParaRPr lang="en-US" sz="1400" b="1" dirty="0">
              <a:solidFill>
                <a:schemeClr val="bg1"/>
              </a:solidFill>
              <a:cs typeface="Arial"/>
            </a:endParaRPr>
          </a:p>
          <a:p>
            <a:pPr marL="285750" indent="-285750">
              <a:buFont typeface="Arial" panose="020B0604020202020204" pitchFamily="34" charset="0"/>
              <a:buChar char="•"/>
            </a:pPr>
            <a:r>
              <a:rPr lang="en-US" sz="1400" b="1" dirty="0">
                <a:solidFill>
                  <a:schemeClr val="bg1"/>
                </a:solidFill>
              </a:rPr>
              <a:t>Population size</a:t>
            </a:r>
            <a:endParaRPr lang="en-US" sz="1400" b="1" dirty="0">
              <a:solidFill>
                <a:schemeClr val="bg1"/>
              </a:solidFill>
              <a:cs typeface="Arial"/>
            </a:endParaRPr>
          </a:p>
          <a:p>
            <a:pPr marL="285750" indent="-285750">
              <a:buFont typeface="Arial" panose="020B0604020202020204" pitchFamily="34" charset="0"/>
              <a:buChar char="•"/>
            </a:pPr>
            <a:r>
              <a:rPr lang="en-US" sz="1400" b="1" dirty="0">
                <a:solidFill>
                  <a:schemeClr val="bg1"/>
                </a:solidFill>
              </a:rPr>
              <a:t>Race / Age representation within ZIP codes</a:t>
            </a:r>
            <a:endParaRPr lang="en-US" sz="1400" b="1" dirty="0">
              <a:solidFill>
                <a:schemeClr val="bg1"/>
              </a:solidFill>
              <a:cs typeface="Arial"/>
            </a:endParaRPr>
          </a:p>
          <a:p>
            <a:pPr marL="285750" indent="-285750">
              <a:buFont typeface="Arial" panose="020B0604020202020204" pitchFamily="34" charset="0"/>
              <a:buChar char="•"/>
            </a:pPr>
            <a:r>
              <a:rPr lang="en-US" sz="1400" b="1" dirty="0">
                <a:solidFill>
                  <a:schemeClr val="bg1"/>
                </a:solidFill>
              </a:rPr>
              <a:t>Median household income</a:t>
            </a:r>
            <a:endParaRPr lang="en-US" sz="1400" b="1" dirty="0">
              <a:solidFill>
                <a:schemeClr val="bg1"/>
              </a:solidFill>
              <a:cs typeface="Arial"/>
            </a:endParaRPr>
          </a:p>
          <a:p>
            <a:pPr marL="285750" indent="-285750">
              <a:buFont typeface="Arial" panose="020B0604020202020204" pitchFamily="34" charset="0"/>
              <a:buChar char="•"/>
            </a:pPr>
            <a:r>
              <a:rPr lang="en-US" sz="1400" b="1" dirty="0">
                <a:solidFill>
                  <a:schemeClr val="bg1"/>
                </a:solidFill>
              </a:rPr>
              <a:t>Home values</a:t>
            </a:r>
            <a:endParaRPr lang="en-US" sz="1400" b="1" dirty="0">
              <a:solidFill>
                <a:schemeClr val="bg1"/>
              </a:solidFill>
              <a:cs typeface="Arial"/>
            </a:endParaRPr>
          </a:p>
          <a:p>
            <a:pPr marL="285750" indent="-285750">
              <a:buFont typeface="Arial" panose="020B0604020202020204" pitchFamily="34" charset="0"/>
              <a:buChar char="•"/>
            </a:pPr>
            <a:r>
              <a:rPr lang="en-US" sz="1400" b="1" dirty="0">
                <a:solidFill>
                  <a:schemeClr val="bg1"/>
                </a:solidFill>
              </a:rPr>
              <a:t>Population density</a:t>
            </a:r>
            <a:endParaRPr lang="en-US" sz="1400" b="1" dirty="0">
              <a:solidFill>
                <a:schemeClr val="bg1"/>
              </a:solidFill>
              <a:cs typeface="Arial"/>
            </a:endParaRPr>
          </a:p>
          <a:p>
            <a:pPr marL="285750" indent="-285750">
              <a:buFont typeface="Arial" panose="020B0604020202020204" pitchFamily="34" charset="0"/>
              <a:buChar char="•"/>
            </a:pPr>
            <a:endParaRPr lang="en-US" sz="1800" dirty="0">
              <a:solidFill>
                <a:schemeClr val="bg1"/>
              </a:solidFill>
              <a:cs typeface="Arial"/>
            </a:endParaRPr>
          </a:p>
        </p:txBody>
      </p:sp>
      <p:sp>
        <p:nvSpPr>
          <p:cNvPr id="3" name="TextBox 2">
            <a:extLst>
              <a:ext uri="{FF2B5EF4-FFF2-40B4-BE49-F238E27FC236}">
                <a16:creationId xmlns:a16="http://schemas.microsoft.com/office/drawing/2014/main" id="{4B29352D-6F03-4D64-4DD0-7019398449FB}"/>
              </a:ext>
            </a:extLst>
          </p:cNvPr>
          <p:cNvSpPr txBox="1"/>
          <p:nvPr/>
        </p:nvSpPr>
        <p:spPr>
          <a:xfrm>
            <a:off x="4023360" y="5559552"/>
            <a:ext cx="7955280" cy="923330"/>
          </a:xfrm>
          <a:prstGeom prst="rect">
            <a:avLst/>
          </a:prstGeom>
          <a:noFill/>
        </p:spPr>
        <p:txBody>
          <a:bodyPr wrap="square" lIns="91440" tIns="45720" rIns="91440" bIns="45720" rtlCol="0" anchor="t">
            <a:spAutoFit/>
          </a:bodyPr>
          <a:lstStyle/>
          <a:p>
            <a:r>
              <a:rPr lang="en-US" b="1" dirty="0">
                <a:solidFill>
                  <a:schemeClr val="bg1"/>
                </a:solidFill>
              </a:rPr>
              <a:t>ZIP Codes Included in Analysis</a:t>
            </a:r>
            <a:br>
              <a:rPr lang="en-US" b="1" dirty="0"/>
            </a:br>
            <a:r>
              <a:rPr lang="en-US" b="1" dirty="0">
                <a:solidFill>
                  <a:schemeClr val="bg1"/>
                </a:solidFill>
              </a:rPr>
              <a:t>49001, 49002, 49004, 49006, 49007, 49008, 49009, 49012, 49024, 49034,</a:t>
            </a:r>
            <a:br>
              <a:rPr lang="en-US" b="1" dirty="0"/>
            </a:br>
            <a:r>
              <a:rPr lang="en-US" b="1" dirty="0">
                <a:solidFill>
                  <a:schemeClr val="bg1"/>
                </a:solidFill>
              </a:rPr>
              <a:t>49048, 49052, 49053, 49060, 49071, 49074, 49078, 49080, 49083, 49087</a:t>
            </a:r>
          </a:p>
        </p:txBody>
      </p:sp>
    </p:spTree>
    <p:extLst>
      <p:ext uri="{BB962C8B-B14F-4D97-AF65-F5344CB8AC3E}">
        <p14:creationId xmlns:p14="http://schemas.microsoft.com/office/powerpoint/2010/main" val="4043390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367F-5302-24F0-02E5-20A99706E3C9}"/>
              </a:ext>
            </a:extLst>
          </p:cNvPr>
          <p:cNvSpPr>
            <a:spLocks noGrp="1"/>
          </p:cNvSpPr>
          <p:nvPr>
            <p:ph type="title"/>
          </p:nvPr>
        </p:nvSpPr>
        <p:spPr/>
        <p:txBody>
          <a:bodyPr/>
          <a:lstStyle/>
          <a:p>
            <a:pPr algn="ctr"/>
            <a:r>
              <a:rPr lang="en-US" b="1" dirty="0">
                <a:solidFill>
                  <a:schemeClr val="bg1"/>
                </a:solidFill>
              </a:rPr>
              <a:t>Top 10 zip codes by percentage of ISK clients</a:t>
            </a:r>
            <a:endParaRPr lang="en-US" b="1" dirty="0">
              <a:solidFill>
                <a:schemeClr val="bg1"/>
              </a:solidFill>
              <a:cs typeface="Arial"/>
            </a:endParaRPr>
          </a:p>
        </p:txBody>
      </p:sp>
      <p:pic>
        <p:nvPicPr>
          <p:cNvPr id="7" name="Content Placeholder 6">
            <a:extLst>
              <a:ext uri="{FF2B5EF4-FFF2-40B4-BE49-F238E27FC236}">
                <a16:creationId xmlns:a16="http://schemas.microsoft.com/office/drawing/2014/main" id="{B06E1009-E0F2-18C8-C717-94EFF93DD88E}"/>
              </a:ext>
            </a:extLst>
          </p:cNvPr>
          <p:cNvPicPr>
            <a:picLocks noGrp="1" noChangeAspect="1"/>
          </p:cNvPicPr>
          <p:nvPr>
            <p:ph sz="quarter" idx="14"/>
          </p:nvPr>
        </p:nvPicPr>
        <p:blipFill>
          <a:blip r:embed="rId3"/>
          <a:stretch>
            <a:fillRect/>
          </a:stretch>
        </p:blipFill>
        <p:spPr>
          <a:xfrm>
            <a:off x="1112508" y="2356523"/>
            <a:ext cx="5991555" cy="3092692"/>
          </a:xfrm>
        </p:spPr>
      </p:pic>
      <p:sp>
        <p:nvSpPr>
          <p:cNvPr id="4" name="Content Placeholder 3">
            <a:extLst>
              <a:ext uri="{FF2B5EF4-FFF2-40B4-BE49-F238E27FC236}">
                <a16:creationId xmlns:a16="http://schemas.microsoft.com/office/drawing/2014/main" id="{D0B3BF33-81B3-5837-FF93-4FEE92EA2987}"/>
              </a:ext>
            </a:extLst>
          </p:cNvPr>
          <p:cNvSpPr>
            <a:spLocks noGrp="1"/>
          </p:cNvSpPr>
          <p:nvPr>
            <p:ph sz="quarter" idx="13"/>
          </p:nvPr>
        </p:nvSpPr>
        <p:spPr>
          <a:xfrm>
            <a:off x="7490351" y="2087424"/>
            <a:ext cx="3807887" cy="3659009"/>
          </a:xfrm>
        </p:spPr>
        <p:txBody>
          <a:bodyPr vert="horz" lIns="91440" tIns="45720" rIns="91440" bIns="45720" rtlCol="0" anchor="t">
            <a:normAutofit/>
          </a:bodyPr>
          <a:lstStyle/>
          <a:p>
            <a:endParaRPr lang="en-US" b="1" dirty="0">
              <a:solidFill>
                <a:schemeClr val="bg1"/>
              </a:solidFill>
            </a:endParaRPr>
          </a:p>
          <a:p>
            <a:r>
              <a:rPr lang="en-US" b="1" dirty="0">
                <a:solidFill>
                  <a:schemeClr val="bg1"/>
                </a:solidFill>
              </a:rPr>
              <a:t>Where do the Individuals we serve, live?</a:t>
            </a:r>
            <a:endParaRPr lang="en-US" b="1" dirty="0">
              <a:solidFill>
                <a:schemeClr val="bg1"/>
              </a:solidFill>
              <a:cs typeface="Arial"/>
            </a:endParaRPr>
          </a:p>
          <a:p>
            <a:endParaRPr lang="en-US" b="1" dirty="0">
              <a:solidFill>
                <a:schemeClr val="bg1"/>
              </a:solidFill>
            </a:endParaRPr>
          </a:p>
          <a:p>
            <a:r>
              <a:rPr lang="en-US" b="1" dirty="0">
                <a:solidFill>
                  <a:schemeClr val="bg1"/>
                </a:solidFill>
              </a:rPr>
              <a:t>49007: 15% of all ISK Clients</a:t>
            </a:r>
            <a:endParaRPr lang="en-US" b="1" dirty="0">
              <a:solidFill>
                <a:schemeClr val="bg1"/>
              </a:solidFill>
              <a:cs typeface="Arial"/>
            </a:endParaRPr>
          </a:p>
          <a:p>
            <a:endParaRPr lang="en-US" b="1" dirty="0">
              <a:solidFill>
                <a:schemeClr val="bg1"/>
              </a:solidFill>
            </a:endParaRPr>
          </a:p>
          <a:p>
            <a:r>
              <a:rPr lang="en-US" b="1" dirty="0">
                <a:solidFill>
                  <a:schemeClr val="bg1"/>
                </a:solidFill>
              </a:rPr>
              <a:t>49009: 10.44% of all clients</a:t>
            </a:r>
            <a:endParaRPr lang="en-US" b="1" dirty="0">
              <a:solidFill>
                <a:schemeClr val="bg1"/>
              </a:solidFill>
              <a:cs typeface="Arial"/>
            </a:endParaRPr>
          </a:p>
          <a:p>
            <a:pPr marL="342900" indent="-342900">
              <a:buFont typeface="Arial" panose="020B0604020202020204" pitchFamily="34" charset="0"/>
              <a:buChar char="•"/>
            </a:pPr>
            <a:endParaRPr lang="en-US" b="1" dirty="0">
              <a:solidFill>
                <a:schemeClr val="bg1"/>
              </a:solidFill>
              <a:cs typeface="Arial"/>
            </a:endParaRPr>
          </a:p>
        </p:txBody>
      </p:sp>
      <p:sp>
        <p:nvSpPr>
          <p:cNvPr id="5" name="Slide Number Placeholder 4">
            <a:extLst>
              <a:ext uri="{FF2B5EF4-FFF2-40B4-BE49-F238E27FC236}">
                <a16:creationId xmlns:a16="http://schemas.microsoft.com/office/drawing/2014/main" id="{295087B1-4F42-2ACF-1CA4-9256830C0955}"/>
              </a:ext>
            </a:extLst>
          </p:cNvPr>
          <p:cNvSpPr>
            <a:spLocks noGrp="1"/>
          </p:cNvSpPr>
          <p:nvPr>
            <p:ph type="sldNum" sz="quarter" idx="12"/>
          </p:nvPr>
        </p:nvSpPr>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1224961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DAD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45BD-5B25-B32E-F712-18F18E7168E7}"/>
              </a:ext>
            </a:extLst>
          </p:cNvPr>
          <p:cNvSpPr>
            <a:spLocks noGrp="1"/>
          </p:cNvSpPr>
          <p:nvPr>
            <p:ph type="title"/>
          </p:nvPr>
        </p:nvSpPr>
        <p:spPr>
          <a:xfrm>
            <a:off x="899160" y="65274"/>
            <a:ext cx="6531633" cy="1321566"/>
          </a:xfrm>
        </p:spPr>
        <p:txBody>
          <a:bodyPr/>
          <a:lstStyle/>
          <a:p>
            <a:r>
              <a:rPr lang="en-US" b="1" dirty="0">
                <a:solidFill>
                  <a:schemeClr val="bg1"/>
                </a:solidFill>
              </a:rPr>
              <a:t>Kalamazoo county population data by zip code – where do people live.</a:t>
            </a:r>
            <a:endParaRPr lang="en-ZA" b="1" dirty="0">
              <a:solidFill>
                <a:schemeClr val="bg1"/>
              </a:solidFill>
            </a:endParaRPr>
          </a:p>
        </p:txBody>
      </p:sp>
      <p:sp>
        <p:nvSpPr>
          <p:cNvPr id="4" name="Text Placeholder 3">
            <a:extLst>
              <a:ext uri="{FF2B5EF4-FFF2-40B4-BE49-F238E27FC236}">
                <a16:creationId xmlns:a16="http://schemas.microsoft.com/office/drawing/2014/main" id="{B931AA74-1B85-8980-9816-4DAB721C1BE4}"/>
              </a:ext>
            </a:extLst>
          </p:cNvPr>
          <p:cNvSpPr>
            <a:spLocks noGrp="1"/>
          </p:cNvSpPr>
          <p:nvPr>
            <p:ph type="body" sz="quarter" idx="11"/>
          </p:nvPr>
        </p:nvSpPr>
        <p:spPr/>
        <p:txBody>
          <a:bodyPr vert="horz" lIns="91440" tIns="45720" rIns="91440" bIns="45720" rtlCol="0" anchor="t">
            <a:normAutofit/>
          </a:bodyPr>
          <a:lstStyle/>
          <a:p>
            <a:r>
              <a:rPr lang="en-US" b="1" dirty="0">
                <a:solidFill>
                  <a:schemeClr val="bg1"/>
                </a:solidFill>
              </a:rPr>
              <a:t>Let’s look at population data for Kalamazoo County. From publicly available census data, Take Away:</a:t>
            </a:r>
            <a:endParaRPr lang="en-US" b="1" dirty="0">
              <a:solidFill>
                <a:schemeClr val="bg1"/>
              </a:solidFill>
              <a:cs typeface="Arial"/>
            </a:endParaRPr>
          </a:p>
          <a:p>
            <a:r>
              <a:rPr lang="en-US" b="1" dirty="0">
                <a:solidFill>
                  <a:schemeClr val="bg1"/>
                </a:solidFill>
              </a:rPr>
              <a:t>49009 has the largest population followed by 49006.</a:t>
            </a:r>
            <a:endParaRPr lang="en-US" b="1" dirty="0">
              <a:solidFill>
                <a:schemeClr val="bg1"/>
              </a:solidFill>
              <a:cs typeface="Arial"/>
            </a:endParaRPr>
          </a:p>
        </p:txBody>
      </p:sp>
      <p:pic>
        <p:nvPicPr>
          <p:cNvPr id="7" name="Content Placeholder 6">
            <a:extLst>
              <a:ext uri="{FF2B5EF4-FFF2-40B4-BE49-F238E27FC236}">
                <a16:creationId xmlns:a16="http://schemas.microsoft.com/office/drawing/2014/main" id="{4E9319B0-1B4A-9880-1395-D23A3444C394}"/>
              </a:ext>
            </a:extLst>
          </p:cNvPr>
          <p:cNvPicPr>
            <a:picLocks noGrp="1" noChangeAspect="1"/>
          </p:cNvPicPr>
          <p:nvPr>
            <p:ph sz="quarter" idx="13"/>
          </p:nvPr>
        </p:nvPicPr>
        <p:blipFill>
          <a:blip r:embed="rId3"/>
          <a:stretch>
            <a:fillRect/>
          </a:stretch>
        </p:blipFill>
        <p:spPr>
          <a:xfrm>
            <a:off x="4144963" y="1926758"/>
            <a:ext cx="7909230" cy="3901758"/>
          </a:xfrm>
        </p:spPr>
      </p:pic>
      <p:sp>
        <p:nvSpPr>
          <p:cNvPr id="3" name="Slide Number Placeholder 2">
            <a:extLst>
              <a:ext uri="{FF2B5EF4-FFF2-40B4-BE49-F238E27FC236}">
                <a16:creationId xmlns:a16="http://schemas.microsoft.com/office/drawing/2014/main" id="{95D7C9F2-EB2A-D57B-0D06-69B87C19A3A9}"/>
              </a:ext>
            </a:extLst>
          </p:cNvPr>
          <p:cNvSpPr>
            <a:spLocks noGrp="1"/>
          </p:cNvSpPr>
          <p:nvPr>
            <p:ph type="sldNum" sz="quarter" idx="12"/>
          </p:nvPr>
        </p:nvSpPr>
        <p:spPr/>
        <p:txBody>
          <a:bodyPr/>
          <a:lstStyle/>
          <a:p>
            <a:fld id="{B5CEABB6-07DC-46E8-9B57-56EC44A396E5}" type="slidenum">
              <a:rPr lang="en-US" smtClean="0"/>
              <a:pPr/>
              <a:t>6</a:t>
            </a:fld>
            <a:endParaRPr lang="en-US" dirty="0"/>
          </a:p>
        </p:txBody>
      </p:sp>
    </p:spTree>
    <p:extLst>
      <p:ext uri="{BB962C8B-B14F-4D97-AF65-F5344CB8AC3E}">
        <p14:creationId xmlns:p14="http://schemas.microsoft.com/office/powerpoint/2010/main" val="209900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54E4-9956-0B33-D845-8F2AAC5EBC56}"/>
              </a:ext>
            </a:extLst>
          </p:cNvPr>
          <p:cNvSpPr>
            <a:spLocks noGrp="1"/>
          </p:cNvSpPr>
          <p:nvPr>
            <p:ph type="title"/>
          </p:nvPr>
        </p:nvSpPr>
        <p:spPr>
          <a:xfrm>
            <a:off x="197545" y="1143731"/>
            <a:ext cx="9364350" cy="358285"/>
          </a:xfrm>
        </p:spPr>
        <p:txBody>
          <a:bodyPr>
            <a:normAutofit fontScale="90000"/>
          </a:bodyPr>
          <a:lstStyle/>
          <a:p>
            <a:r>
              <a:rPr lang="en-US" b="1" dirty="0">
                <a:solidFill>
                  <a:schemeClr val="bg1"/>
                </a:solidFill>
              </a:rPr>
              <a:t>Top 10 zip codes by percentage of ISK Individuals and population ratio of Kalamazoo County</a:t>
            </a:r>
            <a:endParaRPr lang="en-ZA" b="1" dirty="0">
              <a:solidFill>
                <a:schemeClr val="bg1"/>
              </a:solidFill>
            </a:endParaRPr>
          </a:p>
        </p:txBody>
      </p:sp>
      <p:pic>
        <p:nvPicPr>
          <p:cNvPr id="13" name="Picture 12">
            <a:extLst>
              <a:ext uri="{FF2B5EF4-FFF2-40B4-BE49-F238E27FC236}">
                <a16:creationId xmlns:a16="http://schemas.microsoft.com/office/drawing/2014/main" id="{0A88A5BA-A9A3-6EA1-2FC9-1EB4B61F3F72}"/>
              </a:ext>
            </a:extLst>
          </p:cNvPr>
          <p:cNvPicPr>
            <a:picLocks noChangeAspect="1"/>
          </p:cNvPicPr>
          <p:nvPr/>
        </p:nvPicPr>
        <p:blipFill>
          <a:blip r:embed="rId3"/>
          <a:stretch>
            <a:fillRect/>
          </a:stretch>
        </p:blipFill>
        <p:spPr>
          <a:xfrm>
            <a:off x="1484275" y="1785110"/>
            <a:ext cx="9223449" cy="4354434"/>
          </a:xfrm>
          <a:prstGeom prst="rect">
            <a:avLst/>
          </a:prstGeom>
        </p:spPr>
      </p:pic>
    </p:spTree>
    <p:extLst>
      <p:ext uri="{BB962C8B-B14F-4D97-AF65-F5344CB8AC3E}">
        <p14:creationId xmlns:p14="http://schemas.microsoft.com/office/powerpoint/2010/main" val="381394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C5DD-6B55-DF45-4C6B-6B767B71B1F8}"/>
              </a:ext>
            </a:extLst>
          </p:cNvPr>
          <p:cNvSpPr>
            <a:spLocks noGrp="1"/>
          </p:cNvSpPr>
          <p:nvPr>
            <p:ph type="title"/>
          </p:nvPr>
        </p:nvSpPr>
        <p:spPr>
          <a:xfrm>
            <a:off x="648649" y="15009"/>
            <a:ext cx="11497852" cy="1037130"/>
          </a:xfrm>
        </p:spPr>
        <p:txBody>
          <a:bodyPr/>
          <a:lstStyle/>
          <a:p>
            <a:pPr algn="ctr"/>
            <a:r>
              <a:rPr lang="en-US" b="1" dirty="0">
                <a:solidFill>
                  <a:schemeClr val="bg1"/>
                </a:solidFill>
              </a:rPr>
              <a:t>Take away from population analysis of ISK vs Kalamazoo county zips</a:t>
            </a:r>
            <a:endParaRPr lang="en-ZA" b="1" dirty="0">
              <a:solidFill>
                <a:schemeClr val="bg1"/>
              </a:solidFill>
              <a:cs typeface="Arial"/>
            </a:endParaRPr>
          </a:p>
        </p:txBody>
      </p:sp>
      <p:pic>
        <p:nvPicPr>
          <p:cNvPr id="8" name="Picture 7">
            <a:extLst>
              <a:ext uri="{FF2B5EF4-FFF2-40B4-BE49-F238E27FC236}">
                <a16:creationId xmlns:a16="http://schemas.microsoft.com/office/drawing/2014/main" id="{22B7027D-CE37-9855-201D-85F787CE6423}"/>
              </a:ext>
            </a:extLst>
          </p:cNvPr>
          <p:cNvPicPr>
            <a:picLocks noChangeAspect="1"/>
          </p:cNvPicPr>
          <p:nvPr/>
        </p:nvPicPr>
        <p:blipFill>
          <a:blip r:embed="rId3"/>
          <a:stretch>
            <a:fillRect/>
          </a:stretch>
        </p:blipFill>
        <p:spPr>
          <a:xfrm>
            <a:off x="1516206" y="1040227"/>
            <a:ext cx="9466644" cy="4371451"/>
          </a:xfrm>
          <a:prstGeom prst="rect">
            <a:avLst/>
          </a:prstGeom>
        </p:spPr>
      </p:pic>
      <p:sp>
        <p:nvSpPr>
          <p:cNvPr id="9" name="TextBox 8">
            <a:extLst>
              <a:ext uri="{FF2B5EF4-FFF2-40B4-BE49-F238E27FC236}">
                <a16:creationId xmlns:a16="http://schemas.microsoft.com/office/drawing/2014/main" id="{5F280A76-AB27-EFBA-C61A-70BD3E47DE8F}"/>
              </a:ext>
            </a:extLst>
          </p:cNvPr>
          <p:cNvSpPr txBox="1"/>
          <p:nvPr/>
        </p:nvSpPr>
        <p:spPr>
          <a:xfrm>
            <a:off x="932001" y="5411678"/>
            <a:ext cx="11144981" cy="1323439"/>
          </a:xfrm>
          <a:prstGeom prst="rect">
            <a:avLst/>
          </a:prstGeom>
          <a:noFill/>
        </p:spPr>
        <p:txBody>
          <a:bodyPr wrap="square" lIns="91440" tIns="45720" rIns="91440" bIns="45720" rtlCol="0" anchor="t">
            <a:spAutoFit/>
          </a:bodyPr>
          <a:lstStyle/>
          <a:p>
            <a:pPr algn="ctr"/>
            <a:r>
              <a:rPr lang="en-US" sz="2000" b="1" dirty="0">
                <a:solidFill>
                  <a:schemeClr val="bg1"/>
                </a:solidFill>
                <a:latin typeface="Trade Gothic Next Cond"/>
              </a:rPr>
              <a:t>This chart brings together the insights from the previous three visuals.</a:t>
            </a:r>
            <a:br>
              <a:rPr lang="en-US" sz="2000" b="1" dirty="0">
                <a:latin typeface="Trade Gothic Next Cond"/>
              </a:rPr>
            </a:br>
            <a:r>
              <a:rPr lang="en-US" sz="2000" b="1" dirty="0">
                <a:solidFill>
                  <a:schemeClr val="bg1"/>
                </a:solidFill>
                <a:latin typeface="Trade Gothic Next Cond"/>
              </a:rPr>
              <a:t>It overlays ISK’s client distribution with the general county population by ZIP code, making variance easy to see.</a:t>
            </a:r>
            <a:br>
              <a:rPr lang="en-US" sz="2000" b="1" dirty="0">
                <a:latin typeface="Trade Gothic Next Cond"/>
              </a:rPr>
            </a:br>
            <a:r>
              <a:rPr lang="en-US" sz="2000" b="1" dirty="0">
                <a:solidFill>
                  <a:schemeClr val="bg1"/>
                </a:solidFill>
                <a:latin typeface="Trade Gothic Next Cond"/>
              </a:rPr>
              <a:t>Overrepresented ZIPs are shown in blue, underrepresented in red — highlighting where service reach exceeds or falls short of population share.</a:t>
            </a:r>
          </a:p>
        </p:txBody>
      </p:sp>
    </p:spTree>
    <p:extLst>
      <p:ext uri="{BB962C8B-B14F-4D97-AF65-F5344CB8AC3E}">
        <p14:creationId xmlns:p14="http://schemas.microsoft.com/office/powerpoint/2010/main" val="2981044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F45C-120F-F02C-39C0-5D3313C6D459}"/>
              </a:ext>
            </a:extLst>
          </p:cNvPr>
          <p:cNvSpPr>
            <a:spLocks noGrp="1"/>
          </p:cNvSpPr>
          <p:nvPr>
            <p:ph type="title"/>
          </p:nvPr>
        </p:nvSpPr>
        <p:spPr>
          <a:xfrm>
            <a:off x="674364" y="116828"/>
            <a:ext cx="5790033" cy="894840"/>
          </a:xfrm>
        </p:spPr>
        <p:txBody>
          <a:bodyPr/>
          <a:lstStyle/>
          <a:p>
            <a:pPr algn="ctr"/>
            <a:r>
              <a:rPr lang="en-US" b="1" dirty="0">
                <a:solidFill>
                  <a:schemeClr val="bg1"/>
                </a:solidFill>
              </a:rPr>
              <a:t>Take Away</a:t>
            </a:r>
          </a:p>
        </p:txBody>
      </p:sp>
      <p:sp>
        <p:nvSpPr>
          <p:cNvPr id="3" name="Text Placeholder 2">
            <a:extLst>
              <a:ext uri="{FF2B5EF4-FFF2-40B4-BE49-F238E27FC236}">
                <a16:creationId xmlns:a16="http://schemas.microsoft.com/office/drawing/2014/main" id="{BB291044-3E91-84D1-02D4-257A17947780}"/>
              </a:ext>
            </a:extLst>
          </p:cNvPr>
          <p:cNvSpPr>
            <a:spLocks noGrp="1"/>
          </p:cNvSpPr>
          <p:nvPr>
            <p:ph type="body" sz="quarter" idx="13"/>
          </p:nvPr>
        </p:nvSpPr>
        <p:spPr>
          <a:xfrm>
            <a:off x="1041222" y="1360074"/>
            <a:ext cx="6182437" cy="2456750"/>
          </a:xfrm>
        </p:spPr>
        <p:txBody>
          <a:bodyPr vert="horz" lIns="91440" tIns="45720" rIns="91440" bIns="45720" rtlCol="0" anchor="t">
            <a:normAutofit/>
          </a:bodyPr>
          <a:lstStyle/>
          <a:p>
            <a:r>
              <a:rPr lang="en-US" dirty="0">
                <a:solidFill>
                  <a:schemeClr val="bg1"/>
                </a:solidFill>
              </a:rPr>
              <a:t>These results are an opportunity for ISK clinicians and leadership to discuss the </a:t>
            </a:r>
            <a:r>
              <a:rPr lang="en-US" b="1" dirty="0">
                <a:solidFill>
                  <a:schemeClr val="bg1"/>
                </a:solidFill>
              </a:rPr>
              <a:t>social, economic, and structural factors</a:t>
            </a:r>
            <a:r>
              <a:rPr lang="en-US" dirty="0">
                <a:solidFill>
                  <a:schemeClr val="bg1"/>
                </a:solidFill>
              </a:rPr>
              <a:t> that may drive over</a:t>
            </a:r>
            <a:r>
              <a:rPr lang="en-US" b="1" dirty="0">
                <a:solidFill>
                  <a:schemeClr val="bg1"/>
                </a:solidFill>
              </a:rPr>
              <a:t>-</a:t>
            </a:r>
            <a:r>
              <a:rPr lang="en-US" b="1" dirty="0"/>
              <a:t> or</a:t>
            </a:r>
            <a:r>
              <a:rPr lang="en-US" dirty="0"/>
              <a:t> </a:t>
            </a:r>
            <a:r>
              <a:rPr lang="en-US" dirty="0">
                <a:solidFill>
                  <a:schemeClr val="bg1"/>
                </a:solidFill>
              </a:rPr>
              <a:t>underrepresentation in specific areas.</a:t>
            </a:r>
          </a:p>
        </p:txBody>
      </p:sp>
      <p:sp>
        <p:nvSpPr>
          <p:cNvPr id="4" name="TextBox 3">
            <a:extLst>
              <a:ext uri="{FF2B5EF4-FFF2-40B4-BE49-F238E27FC236}">
                <a16:creationId xmlns:a16="http://schemas.microsoft.com/office/drawing/2014/main" id="{BE943606-F27D-36F8-A642-C9FA16A23346}"/>
              </a:ext>
            </a:extLst>
          </p:cNvPr>
          <p:cNvSpPr txBox="1"/>
          <p:nvPr/>
        </p:nvSpPr>
        <p:spPr>
          <a:xfrm>
            <a:off x="1069977" y="2664097"/>
            <a:ext cx="5033448" cy="4150937"/>
          </a:xfrm>
          <a:prstGeom prst="rect">
            <a:avLst/>
          </a:prstGeom>
          <a:noFill/>
        </p:spPr>
        <p:txBody>
          <a:bodyPr wrap="square" lIns="91440" tIns="45720" rIns="91440" bIns="45720" rtlCol="0" anchor="t">
            <a:spAutoFit/>
          </a:bodyPr>
          <a:lstStyle/>
          <a:p>
            <a:pPr algn="ctr"/>
            <a:r>
              <a:rPr lang="en-US" b="1" dirty="0">
                <a:solidFill>
                  <a:schemeClr val="bg1"/>
                </a:solidFill>
              </a:rPr>
              <a:t>Possible Contributing Factors to Discuss</a:t>
            </a:r>
            <a:endParaRPr lang="en-US" b="1" dirty="0">
              <a:solidFill>
                <a:schemeClr val="bg1"/>
              </a:solidFill>
              <a:cs typeface="Arial"/>
            </a:endParaRPr>
          </a:p>
          <a:p>
            <a:endParaRPr lang="en-US" sz="800" b="1" dirty="0">
              <a:solidFill>
                <a:schemeClr val="bg1"/>
              </a:solidFill>
              <a:cs typeface="Arial"/>
            </a:endParaRPr>
          </a:p>
          <a:p>
            <a:pPr>
              <a:buFont typeface="Arial" panose="020B0604020202020204" pitchFamily="34" charset="0"/>
              <a:buChar char="•"/>
            </a:pPr>
            <a:r>
              <a:rPr lang="en-US" b="1" dirty="0">
                <a:solidFill>
                  <a:schemeClr val="bg1"/>
                </a:solidFill>
              </a:rPr>
              <a:t>Access to transportation</a:t>
            </a:r>
            <a:endParaRPr lang="en-US" b="1" dirty="0">
              <a:solidFill>
                <a:schemeClr val="bg1"/>
              </a:solidFill>
              <a:cs typeface="Arial"/>
            </a:endParaRPr>
          </a:p>
          <a:p>
            <a:pPr>
              <a:buFont typeface="Arial" panose="020B0604020202020204" pitchFamily="34" charset="0"/>
              <a:buChar char="•"/>
            </a:pPr>
            <a:r>
              <a:rPr lang="en-US" b="1" dirty="0">
                <a:solidFill>
                  <a:schemeClr val="bg1"/>
                </a:solidFill>
              </a:rPr>
              <a:t>Proximity to ISK or contracted service providers</a:t>
            </a:r>
            <a:endParaRPr lang="en-US" b="1" dirty="0">
              <a:solidFill>
                <a:schemeClr val="bg1"/>
              </a:solidFill>
              <a:cs typeface="Arial"/>
            </a:endParaRPr>
          </a:p>
          <a:p>
            <a:pPr>
              <a:buFont typeface="Arial" panose="020B0604020202020204" pitchFamily="34" charset="0"/>
              <a:buChar char="•"/>
            </a:pPr>
            <a:r>
              <a:rPr lang="en-US" b="1" dirty="0">
                <a:solidFill>
                  <a:schemeClr val="bg1"/>
                </a:solidFill>
              </a:rPr>
              <a:t>Referral networks (which agencies funnel more clients)</a:t>
            </a:r>
            <a:endParaRPr lang="en-US" b="1" dirty="0">
              <a:solidFill>
                <a:schemeClr val="bg1"/>
              </a:solidFill>
              <a:cs typeface="Arial"/>
            </a:endParaRPr>
          </a:p>
          <a:p>
            <a:pPr>
              <a:buFont typeface="Arial" panose="020B0604020202020204" pitchFamily="34" charset="0"/>
              <a:buChar char="•"/>
            </a:pPr>
            <a:r>
              <a:rPr lang="en-US" b="1" dirty="0">
                <a:solidFill>
                  <a:schemeClr val="bg1"/>
                </a:solidFill>
              </a:rPr>
              <a:t>Community awareness or stigma</a:t>
            </a:r>
            <a:endParaRPr lang="en-US" b="1" dirty="0">
              <a:solidFill>
                <a:schemeClr val="bg1"/>
              </a:solidFill>
              <a:cs typeface="Arial"/>
            </a:endParaRPr>
          </a:p>
          <a:p>
            <a:pPr>
              <a:buFont typeface="Arial" panose="020B0604020202020204" pitchFamily="34" charset="0"/>
              <a:buChar char="•"/>
            </a:pPr>
            <a:r>
              <a:rPr lang="en-US" b="1" dirty="0">
                <a:solidFill>
                  <a:schemeClr val="bg1"/>
                </a:solidFill>
              </a:rPr>
              <a:t>Outreach intensity (where community teams are most active)</a:t>
            </a:r>
            <a:endParaRPr lang="en-US" b="1" dirty="0">
              <a:solidFill>
                <a:schemeClr val="bg1"/>
              </a:solidFill>
              <a:cs typeface="Arial"/>
            </a:endParaRPr>
          </a:p>
          <a:p>
            <a:pPr>
              <a:buFont typeface="Arial" panose="020B0604020202020204" pitchFamily="34" charset="0"/>
              <a:buChar char="•"/>
            </a:pPr>
            <a:r>
              <a:rPr lang="en-US" b="1" dirty="0">
                <a:solidFill>
                  <a:schemeClr val="bg1"/>
                </a:solidFill>
              </a:rPr>
              <a:t>Private insurance availability (might shift care outside ISK)</a:t>
            </a:r>
            <a:endParaRPr lang="en-US" b="1" dirty="0">
              <a:solidFill>
                <a:schemeClr val="bg1"/>
              </a:solidFill>
              <a:cs typeface="Arial"/>
            </a:endParaRPr>
          </a:p>
          <a:p>
            <a:pPr>
              <a:buFont typeface="Arial" panose="020B0604020202020204" pitchFamily="34" charset="0"/>
              <a:buChar char="•"/>
            </a:pPr>
            <a:r>
              <a:rPr lang="en-US" b="1" dirty="0">
                <a:solidFill>
                  <a:schemeClr val="bg1"/>
                </a:solidFill>
              </a:rPr>
              <a:t>Language access / cultural barriers</a:t>
            </a:r>
            <a:endParaRPr lang="en-US" b="1" dirty="0">
              <a:solidFill>
                <a:schemeClr val="bg1"/>
              </a:solidFill>
              <a:cs typeface="Arial"/>
            </a:endParaRPr>
          </a:p>
          <a:p>
            <a:pPr>
              <a:buFont typeface="Arial" panose="020B0604020202020204" pitchFamily="34" charset="0"/>
              <a:buChar char="•"/>
            </a:pPr>
            <a:r>
              <a:rPr lang="en-US" b="1" dirty="0">
                <a:solidFill>
                  <a:schemeClr val="bg1"/>
                </a:solidFill>
              </a:rPr>
              <a:t>Historical distrust or systemic exclusion</a:t>
            </a:r>
            <a:endParaRPr lang="en-US" b="1" dirty="0">
              <a:solidFill>
                <a:schemeClr val="bg1"/>
              </a:solidFill>
              <a:cs typeface="Arial"/>
            </a:endParaRPr>
          </a:p>
          <a:p>
            <a:r>
              <a:rPr lang="en-US" b="1" dirty="0">
                <a:solidFill>
                  <a:schemeClr val="bg1"/>
                </a:solidFill>
              </a:rPr>
              <a:t> Poverty, economic insecurity</a:t>
            </a:r>
            <a:endParaRPr lang="en-US" b="1" dirty="0">
              <a:solidFill>
                <a:schemeClr val="bg1"/>
              </a:solidFill>
              <a:cs typeface="Arial" panose="020B0604020202020204"/>
            </a:endParaRPr>
          </a:p>
        </p:txBody>
      </p:sp>
    </p:spTree>
    <p:extLst>
      <p:ext uri="{BB962C8B-B14F-4D97-AF65-F5344CB8AC3E}">
        <p14:creationId xmlns:p14="http://schemas.microsoft.com/office/powerpoint/2010/main" val="29844991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AA520D43646C47A39134D77E7090AE" ma:contentTypeVersion="3" ma:contentTypeDescription="Create a new document." ma:contentTypeScope="" ma:versionID="f98aafc559c8c64a03d621d7a5618c43">
  <xsd:schema xmlns:xsd="http://www.w3.org/2001/XMLSchema" xmlns:xs="http://www.w3.org/2001/XMLSchema" xmlns:p="http://schemas.microsoft.com/office/2006/metadata/properties" xmlns:ns2="6f2c0794-93d1-4383-9b10-e45c47aa85b6" targetNamespace="http://schemas.microsoft.com/office/2006/metadata/properties" ma:root="true" ma:fieldsID="629863abcd7a84dd584f76b7060859ec" ns2:_="">
    <xsd:import namespace="6f2c0794-93d1-4383-9b10-e45c47aa85b6"/>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2c0794-93d1-4383-9b10-e45c47aa85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02FA78-7B40-45E2-B806-470B0FC280F6}">
  <ds:schemaRefs>
    <ds:schemaRef ds:uri="http://schemas.microsoft.com/sharepoint/v3/contenttype/forms"/>
  </ds:schemaRefs>
</ds:datastoreItem>
</file>

<file path=customXml/itemProps2.xml><?xml version="1.0" encoding="utf-8"?>
<ds:datastoreItem xmlns:ds="http://schemas.openxmlformats.org/officeDocument/2006/customXml" ds:itemID="{AC5040CA-20CC-43C6-BC0C-8D8696B6AF89}">
  <ds:schemaRefs>
    <ds:schemaRef ds:uri="6f2c0794-93d1-4383-9b10-e45c47aa85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4C36930-E193-4ADA-A9A7-9E5443FE1C4A}">
  <ds:schemaRefs>
    <ds:schemaRef ds:uri="6f2c0794-93d1-4383-9b10-e45c47aa85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{A6846A63-6AA6-4756-A353-C10ADA0D9DCB}tf16411248_win32</Template>
  <TotalTime>0</TotalTime>
  <Words>4020</Words>
  <Application>Microsoft Office PowerPoint</Application>
  <PresentationFormat>Widescreen</PresentationFormat>
  <Paragraphs>326</Paragraphs>
  <Slides>29</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ADLaM Display</vt:lpstr>
      <vt:lpstr>Aptos</vt:lpstr>
      <vt:lpstr>Arial</vt:lpstr>
      <vt:lpstr>Calibri</vt:lpstr>
      <vt:lpstr>MS Shell Dlg 2</vt:lpstr>
      <vt:lpstr>Trade Gothic Next Cond</vt:lpstr>
      <vt:lpstr>Wingdings</vt:lpstr>
      <vt:lpstr>Wingdings 3</vt:lpstr>
      <vt:lpstr>Madison</vt:lpstr>
      <vt:lpstr>Bridging the gaps: A data-driven approach to equitable service delivery</vt:lpstr>
      <vt:lpstr>Preface</vt:lpstr>
      <vt:lpstr>Scope of analysis</vt:lpstr>
      <vt:lpstr>Dataset</vt:lpstr>
      <vt:lpstr>Top 10 zip codes by percentage of ISK clients</vt:lpstr>
      <vt:lpstr>Kalamazoo county population data by zip code – where do people live.</vt:lpstr>
      <vt:lpstr>Top 10 zip codes by percentage of ISK Individuals and population ratio of Kalamazoo County</vt:lpstr>
      <vt:lpstr>Take away from population analysis of ISK vs Kalamazoo county zips</vt:lpstr>
      <vt:lpstr>Take Away</vt:lpstr>
      <vt:lpstr>WHO's being reached – and who’s being missed – in 49007</vt:lpstr>
      <vt:lpstr>PowerPoint Presentation</vt:lpstr>
      <vt:lpstr>PowerPoint Presentation</vt:lpstr>
      <vt:lpstr>PowerPoint Presentation</vt:lpstr>
      <vt:lpstr>PowerPoint Presentation</vt:lpstr>
      <vt:lpstr>Age distribution of ISK individuals served</vt:lpstr>
      <vt:lpstr>Age distribution of ISK individuals served all clients vs specific zip codes</vt:lpstr>
      <vt:lpstr>End Product: Identifying Age-Based Service Gaps in ZIP 49004</vt:lpstr>
      <vt:lpstr> Exploring Gender Identity and Service Utilization Disparities at ISK</vt:lpstr>
      <vt:lpstr>Gender identity distribution as percentages among individuals</vt:lpstr>
      <vt:lpstr>Top 10 services per group – Cis gender identity.</vt:lpstr>
      <vt:lpstr>Did Not Identify as Cisgender </vt:lpstr>
      <vt:lpstr>Conclusion of service delivery among the two groups</vt:lpstr>
      <vt:lpstr>Service codes with highest utilization rate gaps explained</vt:lpstr>
      <vt:lpstr>How we are using this data to drive initiatives  - becoming a data driven agency in practice</vt:lpstr>
      <vt:lpstr> The Community Engagement Manager will work closely with the ISK leadership  team,  data analytics team, community partners and recipients of services to service needs are addressed and gaps in services are identified.   The focus for our community engagement effort will be driven by data, strategic conversations, customer service surveys and need.      We want to achieve outcomes for our engagement activities that align with the strategic plan, agency and community need and in support of those we serve.   To provide focus for this role, the Community  engagement manager created 4 main areas to begin our  work</vt:lpstr>
      <vt:lpstr>Engagement and Outreach quadrants  </vt:lpstr>
      <vt:lpstr>                quadrant #1- Data driven outreach and engagement-    T                        Data will be used to guide our engagement activities to assure all segments of our community that want our services, are aware of what we offer, know how to access the services ,and have a voice in sharing their experience with our services.  Data will be used along with targeted conversations in each area where data shows low utilization of services and where stigma, poverty and violence is widespread.   We will also be working to connect with rural areas where access to services has unique challenges.   Strategic conversations with community organizations about the data in comparison to their experiences.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the gaps: A data-driven approach to equitable service delivery</dc:title>
  <dc:creator>Warwick Barlow</dc:creator>
  <cp:lastModifiedBy>Cheryl Nebedum</cp:lastModifiedBy>
  <cp:revision>29</cp:revision>
  <dcterms:created xsi:type="dcterms:W3CDTF">2025-04-15T17:01:45Z</dcterms:created>
  <dcterms:modified xsi:type="dcterms:W3CDTF">2025-07-25T14:06:30Z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0x0101000FAA520D43646C47A39134D77E7090AE</vt:lpwstr>
  </property>
</Properties>
</file>